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335" r:id="rId16"/>
    <p:sldId id="265" r:id="rId17"/>
    <p:sldId id="336" r:id="rId18"/>
    <p:sldId id="276" r:id="rId19"/>
    <p:sldId id="303" r:id="rId20"/>
    <p:sldId id="293" r:id="rId21"/>
    <p:sldId id="277" r:id="rId22"/>
    <p:sldId id="284" r:id="rId23"/>
    <p:sldId id="269" r:id="rId24"/>
    <p:sldId id="304" r:id="rId25"/>
    <p:sldId id="305" r:id="rId26"/>
    <p:sldId id="307" r:id="rId27"/>
    <p:sldId id="306" r:id="rId28"/>
    <p:sldId id="338"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39" r:id="rId44"/>
    <p:sldId id="319" r:id="rId45"/>
    <p:sldId id="321" r:id="rId46"/>
    <p:sldId id="322" r:id="rId47"/>
    <p:sldId id="323" r:id="rId48"/>
    <p:sldId id="324" r:id="rId49"/>
    <p:sldId id="288" r:id="rId50"/>
    <p:sldId id="289" r:id="rId51"/>
    <p:sldId id="320" r:id="rId52"/>
    <p:sldId id="274" r:id="rId53"/>
    <p:sldId id="337"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10DD85-2011-4219-9EC6-622434283AB0}">
          <p14:sldIdLst>
            <p14:sldId id="327"/>
            <p14:sldId id="330"/>
            <p14:sldId id="331"/>
            <p14:sldId id="332"/>
            <p14:sldId id="298"/>
            <p14:sldId id="262"/>
            <p14:sldId id="263"/>
            <p14:sldId id="299"/>
            <p14:sldId id="302"/>
            <p14:sldId id="264"/>
            <p14:sldId id="266"/>
            <p14:sldId id="335"/>
            <p14:sldId id="265"/>
            <p14:sldId id="336"/>
            <p14:sldId id="276"/>
            <p14:sldId id="303"/>
            <p14:sldId id="293"/>
            <p14:sldId id="277"/>
            <p14:sldId id="284"/>
            <p14:sldId id="269"/>
            <p14:sldId id="304"/>
            <p14:sldId id="305"/>
            <p14:sldId id="307"/>
            <p14:sldId id="306"/>
            <p14:sldId id="338"/>
            <p14:sldId id="308"/>
            <p14:sldId id="270"/>
            <p14:sldId id="309"/>
            <p14:sldId id="310"/>
            <p14:sldId id="311"/>
            <p14:sldId id="312"/>
            <p14:sldId id="314"/>
            <p14:sldId id="313"/>
            <p14:sldId id="315"/>
            <p14:sldId id="316"/>
            <p14:sldId id="317"/>
            <p14:sldId id="294"/>
            <p14:sldId id="296"/>
            <p14:sldId id="318"/>
            <p14:sldId id="339"/>
            <p14:sldId id="319"/>
            <p14:sldId id="321"/>
            <p14:sldId id="322"/>
            <p14:sldId id="323"/>
            <p14:sldId id="324"/>
            <p14:sldId id="288"/>
            <p14:sldId id="289"/>
            <p14:sldId id="320"/>
            <p14:sldId id="274"/>
            <p14:sldId id="337"/>
            <p14:sldId id="275"/>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5174"/>
  </p:normalViewPr>
  <p:slideViewPr>
    <p:cSldViewPr snapToGrid="0" snapToObjects="1">
      <p:cViewPr varScale="1">
        <p:scale>
          <a:sx n="72" d="100"/>
          <a:sy n="72" d="100"/>
        </p:scale>
        <p:origin x="133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aitanya-bot/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aitanya-bot/Data-Science-Capstone-Project/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haitanya-bot/Data-Scienc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haitanya-bot/Data-Science-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haitanya-bot/Data-Science-Capstone-Project/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haitanya-bot/Data-Science-Capston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chaitanya-bot/Data-Science-Capstone-Project/tree/main" TargetMode="Externa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launches/past"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aitanya-bot/Data-Science-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aitanya-bot/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151827"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Chaitanya Ashok Malagikar</a:t>
            </a:r>
          </a:p>
          <a:p>
            <a:r>
              <a:rPr lang="en-US" dirty="0">
                <a:solidFill>
                  <a:schemeClr val="bg2"/>
                </a:solidFill>
                <a:latin typeface="Abadi" panose="020B0604020104020204" pitchFamily="34" charset="0"/>
                <a:ea typeface="SF Pro" pitchFamily="2" charset="0"/>
                <a:cs typeface="SF Pro" pitchFamily="2" charset="0"/>
              </a:rPr>
              <a:t>09/04/2025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5945" y="1531180"/>
            <a:ext cx="10245319" cy="4896031"/>
          </a:xfrm>
          <a:prstGeom prst="rect">
            <a:avLst/>
          </a:prstGeom>
        </p:spPr>
        <p:style>
          <a:lnRef idx="2">
            <a:schemeClr val="accent6"/>
          </a:lnRef>
          <a:fillRef idx="1">
            <a:schemeClr val="lt1"/>
          </a:fillRef>
          <a:effectRef idx="0">
            <a:schemeClr val="accent6"/>
          </a:effectRef>
          <a:fontRef idx="minor">
            <a:schemeClr val="dk1"/>
          </a:fontRef>
        </p:style>
        <p:txBody>
          <a:bodyPr/>
          <a:lstStyle/>
          <a:p>
            <a:r>
              <a:rPr lang="en-US" sz="2200" dirty="0">
                <a:latin typeface="Abadi" panose="020B0604020104020204" pitchFamily="34" charset="0"/>
              </a:rPr>
              <a:t>To gain meaningful insights into the dataset, an analysis was conducted to examine the number of launches at each site, the frequency of occurrences for different orbit types, and the distribution of various landing outcomes. This study provided valuable trends and patterns across key columns.</a:t>
            </a:r>
          </a:p>
          <a:p>
            <a:r>
              <a:rPr lang="en-US" sz="2200" dirty="0">
                <a:latin typeface="Abadi" panose="020B0604020104020204" pitchFamily="34" charset="0"/>
              </a:rPr>
              <a:t>The key task performed here was the addition of a class column to the dataset, which represents a binary classification indicating whether a launch was successful. The steps to accomplish this are outlined below:</a:t>
            </a: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r>
              <a:rPr lang="en-US" sz="2200" dirty="0">
                <a:latin typeface="Abadi" panose="020B0604020104020204" pitchFamily="34" charset="0"/>
              </a:rPr>
              <a:t>The code for the project is given </a:t>
            </a:r>
            <a:r>
              <a:rPr lang="en-US" sz="2200" dirty="0">
                <a:latin typeface="Abadi" panose="020B0604020104020204" pitchFamily="34" charset="0"/>
                <a:hlinkClick r:id="rId3"/>
              </a:rPr>
              <a:t>Here</a:t>
            </a:r>
            <a:endParaRPr lang="en-US" sz="2200" dirty="0">
              <a:latin typeface="Abadi" panose="020B0604020104020204" pitchFamily="34" charset="0"/>
            </a:endParaRPr>
          </a:p>
          <a:p>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F254AE62-6467-5A40-4B7D-7718F39A9E07}"/>
              </a:ext>
            </a:extLst>
          </p:cNvPr>
          <p:cNvSpPr/>
          <p:nvPr/>
        </p:nvSpPr>
        <p:spPr>
          <a:xfrm>
            <a:off x="1046458" y="4281901"/>
            <a:ext cx="1048156" cy="1300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Load Dataset</a:t>
            </a:r>
          </a:p>
        </p:txBody>
      </p:sp>
      <p:sp>
        <p:nvSpPr>
          <p:cNvPr id="3" name="Rectangle 2">
            <a:extLst>
              <a:ext uri="{FF2B5EF4-FFF2-40B4-BE49-F238E27FC236}">
                <a16:creationId xmlns:a16="http://schemas.microsoft.com/office/drawing/2014/main" id="{64FB32FB-86DE-A7AC-94A6-7EA0D4F78BDF}"/>
              </a:ext>
            </a:extLst>
          </p:cNvPr>
          <p:cNvSpPr/>
          <p:nvPr/>
        </p:nvSpPr>
        <p:spPr>
          <a:xfrm>
            <a:off x="2619721" y="4281901"/>
            <a:ext cx="1771526" cy="1300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Enumerate through ‘Landing Outcome’ Column</a:t>
            </a:r>
          </a:p>
        </p:txBody>
      </p:sp>
      <p:sp>
        <p:nvSpPr>
          <p:cNvPr id="6" name="Rectangle 5">
            <a:extLst>
              <a:ext uri="{FF2B5EF4-FFF2-40B4-BE49-F238E27FC236}">
                <a16:creationId xmlns:a16="http://schemas.microsoft.com/office/drawing/2014/main" id="{DEC3A35D-93CD-F2AA-2F21-0325A8B1AEF4}"/>
              </a:ext>
            </a:extLst>
          </p:cNvPr>
          <p:cNvSpPr/>
          <p:nvPr/>
        </p:nvSpPr>
        <p:spPr>
          <a:xfrm>
            <a:off x="4905155" y="4281901"/>
            <a:ext cx="1926901" cy="1300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Create 2 Outcomes ‘Good’ and ‘Bad’ based on values</a:t>
            </a:r>
          </a:p>
        </p:txBody>
      </p:sp>
      <p:sp>
        <p:nvSpPr>
          <p:cNvPr id="7" name="Rectangle 6">
            <a:extLst>
              <a:ext uri="{FF2B5EF4-FFF2-40B4-BE49-F238E27FC236}">
                <a16:creationId xmlns:a16="http://schemas.microsoft.com/office/drawing/2014/main" id="{62729CBF-7E22-9A42-C8BE-84BFEA2A0A8B}"/>
              </a:ext>
            </a:extLst>
          </p:cNvPr>
          <p:cNvSpPr/>
          <p:nvPr/>
        </p:nvSpPr>
        <p:spPr>
          <a:xfrm>
            <a:off x="7345964" y="4281901"/>
            <a:ext cx="1340269" cy="13001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Create Class List based on Outcome</a:t>
            </a:r>
          </a:p>
        </p:txBody>
      </p:sp>
      <p:sp>
        <p:nvSpPr>
          <p:cNvPr id="9" name="Rectangle 8">
            <a:extLst>
              <a:ext uri="{FF2B5EF4-FFF2-40B4-BE49-F238E27FC236}">
                <a16:creationId xmlns:a16="http://schemas.microsoft.com/office/drawing/2014/main" id="{F904FECA-5903-53B0-D779-A7C079F8725E}"/>
              </a:ext>
            </a:extLst>
          </p:cNvPr>
          <p:cNvSpPr/>
          <p:nvPr/>
        </p:nvSpPr>
        <p:spPr>
          <a:xfrm>
            <a:off x="9200141" y="4281900"/>
            <a:ext cx="1158949" cy="13001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 Class to the dataset </a:t>
            </a:r>
          </a:p>
        </p:txBody>
      </p:sp>
      <p:cxnSp>
        <p:nvCxnSpPr>
          <p:cNvPr id="11" name="Straight Arrow Connector 10">
            <a:extLst>
              <a:ext uri="{FF2B5EF4-FFF2-40B4-BE49-F238E27FC236}">
                <a16:creationId xmlns:a16="http://schemas.microsoft.com/office/drawing/2014/main" id="{85A67922-9016-432B-A68E-446EF4E9D1B5}"/>
              </a:ext>
            </a:extLst>
          </p:cNvPr>
          <p:cNvCxnSpPr>
            <a:stCxn id="2" idx="3"/>
            <a:endCxn id="3" idx="1"/>
          </p:cNvCxnSpPr>
          <p:nvPr/>
        </p:nvCxnSpPr>
        <p:spPr>
          <a:xfrm>
            <a:off x="2094614" y="4931997"/>
            <a:ext cx="5251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46D0919-AD38-62D8-9356-C6D74FEE4E59}"/>
              </a:ext>
            </a:extLst>
          </p:cNvPr>
          <p:cNvCxnSpPr>
            <a:stCxn id="3" idx="3"/>
            <a:endCxn id="6" idx="1"/>
          </p:cNvCxnSpPr>
          <p:nvPr/>
        </p:nvCxnSpPr>
        <p:spPr>
          <a:xfrm>
            <a:off x="4391247" y="4931997"/>
            <a:ext cx="5139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A15F5FA-CC00-909F-702A-111C3B84E7DD}"/>
              </a:ext>
            </a:extLst>
          </p:cNvPr>
          <p:cNvCxnSpPr>
            <a:cxnSpLocks/>
            <a:endCxn id="7" idx="1"/>
          </p:cNvCxnSpPr>
          <p:nvPr/>
        </p:nvCxnSpPr>
        <p:spPr>
          <a:xfrm>
            <a:off x="6832056" y="4931997"/>
            <a:ext cx="5139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E3676AD-9DBB-D1DC-E4A1-EA4567CFB03C}"/>
              </a:ext>
            </a:extLst>
          </p:cNvPr>
          <p:cNvCxnSpPr>
            <a:stCxn id="7" idx="3"/>
            <a:endCxn id="9" idx="1"/>
          </p:cNvCxnSpPr>
          <p:nvPr/>
        </p:nvCxnSpPr>
        <p:spPr>
          <a:xfrm flipV="1">
            <a:off x="8686233" y="4931996"/>
            <a:ext cx="51390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9690"/>
            <a:ext cx="10298483" cy="4929660"/>
          </a:xfrm>
          <a:prstGeom prst="rect">
            <a:avLst/>
          </a:prstGeom>
        </p:spPr>
        <p:txBody>
          <a:bodyPr lIns="91440" tIns="45720" rIns="91440" bIns="45720" anchor="t"/>
          <a:lstStyle/>
          <a:p>
            <a:pPr>
              <a:lnSpc>
                <a:spcPct val="100000"/>
              </a:lnSpc>
              <a:spcBef>
                <a:spcPts val="1400"/>
              </a:spcBef>
            </a:pPr>
            <a:r>
              <a:rPr lang="en-US" sz="2200" b="1" dirty="0">
                <a:latin typeface="Abadi" panose="020B0604020104020204" pitchFamily="34" charset="0"/>
              </a:rPr>
              <a:t>Flight Number vs. Launch Site:</a:t>
            </a:r>
            <a:r>
              <a:rPr lang="en-US" sz="2200" dirty="0">
                <a:latin typeface="Abadi" panose="020B0604020104020204" pitchFamily="34" charset="0"/>
              </a:rPr>
              <a:t> Plot to check which launch sites were associated with different flight numbers and their corresponding success rates.</a:t>
            </a:r>
          </a:p>
          <a:p>
            <a:pPr>
              <a:lnSpc>
                <a:spcPct val="100000"/>
              </a:lnSpc>
              <a:spcBef>
                <a:spcPts val="1400"/>
              </a:spcBef>
            </a:pPr>
            <a:r>
              <a:rPr lang="en-US" sz="2200" b="1" dirty="0">
                <a:latin typeface="Abadi" panose="020B0604020104020204" pitchFamily="34" charset="0"/>
              </a:rPr>
              <a:t>Payload Mass vs. Launch Site: </a:t>
            </a:r>
            <a:r>
              <a:rPr lang="en-US" sz="2200" dirty="0">
                <a:latin typeface="Abadi" panose="020B0604020104020204" pitchFamily="34" charset="0"/>
              </a:rPr>
              <a:t>To investigate the relationship between payload mass and the launch site. Highlighted that rockets launched from the VAFB-SLC site did not carry heavy payloads</a:t>
            </a:r>
          </a:p>
          <a:p>
            <a:pPr>
              <a:lnSpc>
                <a:spcPct val="100000"/>
              </a:lnSpc>
              <a:spcBef>
                <a:spcPts val="1400"/>
              </a:spcBef>
            </a:pPr>
            <a:r>
              <a:rPr lang="en-US" sz="2200" b="1" dirty="0">
                <a:latin typeface="Abadi" panose="020B0604020104020204" pitchFamily="34" charset="0"/>
              </a:rPr>
              <a:t>Success Rate vs. Orbit Type: </a:t>
            </a:r>
            <a:r>
              <a:rPr lang="en-US" sz="2200" dirty="0">
                <a:latin typeface="Abadi" panose="020B0604020104020204" pitchFamily="34" charset="0"/>
              </a:rPr>
              <a:t>To evaluate the success rate of missions for each orbit type. Orbits like GEO, LEO and SSO have high success rate which SO has no successful missions.</a:t>
            </a:r>
            <a:endParaRPr lang="en-US" sz="2200" b="1" dirty="0">
              <a:latin typeface="Abadi" panose="020B0604020104020204" pitchFamily="34" charset="0"/>
            </a:endParaRPr>
          </a:p>
          <a:p>
            <a:pPr>
              <a:lnSpc>
                <a:spcPct val="100000"/>
              </a:lnSpc>
              <a:spcBef>
                <a:spcPts val="1400"/>
              </a:spcBef>
            </a:pPr>
            <a:r>
              <a:rPr lang="en-US" sz="2200" b="1" dirty="0">
                <a:latin typeface="Abadi" panose="020B0604020104020204" pitchFamily="34" charset="0"/>
              </a:rPr>
              <a:t>Flight Number vs. Orbit Type: </a:t>
            </a:r>
            <a:r>
              <a:rPr lang="en-US" sz="2200" dirty="0">
                <a:latin typeface="Abadi" panose="020B0604020104020204" pitchFamily="34" charset="0"/>
              </a:rPr>
              <a:t>To explore the connection between flight numbers and orbit types. S</a:t>
            </a:r>
            <a:r>
              <a:rPr lang="en-US" sz="2200" b="0" i="0" dirty="0">
                <a:effectLst/>
                <a:latin typeface="Abadi" panose="020B0604020104020204" pitchFamily="34" charset="0"/>
              </a:rPr>
              <a:t>uccess seems to be related to the number of flights in LEO but in the GTO orbit, there appears to be no relationship between flight number and success.</a:t>
            </a:r>
            <a:endParaRPr lang="en-US" sz="2200" dirty="0">
              <a:latin typeface="Abadi" panose="020B0604020104020204" pitchFamily="34" charset="0"/>
            </a:endParaRPr>
          </a:p>
          <a:p>
            <a:pPr>
              <a:lnSpc>
                <a:spcPct val="100000"/>
              </a:lnSpc>
              <a:spcBef>
                <a:spcPts val="1400"/>
              </a:spcBef>
            </a:pPr>
            <a:endParaRPr lang="en-US" b="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9B269D5-AA1A-D1BA-C21F-A0A6892FA5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0AF658-EACB-2CB5-4DF3-BEBACE8C2535}"/>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BC9A5707-BC48-19E9-77CB-576EDC1889B1}"/>
              </a:ext>
            </a:extLst>
          </p:cNvPr>
          <p:cNvSpPr>
            <a:spLocks noGrp="1"/>
          </p:cNvSpPr>
          <p:nvPr>
            <p:ph idx="4294967295"/>
          </p:nvPr>
        </p:nvSpPr>
        <p:spPr>
          <a:xfrm>
            <a:off x="770010" y="1389690"/>
            <a:ext cx="10298483" cy="4929660"/>
          </a:xfrm>
          <a:prstGeom prst="rect">
            <a:avLst/>
          </a:prstGeom>
        </p:spPr>
        <p:txBody>
          <a:bodyPr lIns="91440" tIns="45720" rIns="91440" bIns="45720" anchor="t"/>
          <a:lstStyle/>
          <a:p>
            <a:pPr>
              <a:lnSpc>
                <a:spcPct val="100000"/>
              </a:lnSpc>
              <a:spcBef>
                <a:spcPts val="1400"/>
              </a:spcBef>
            </a:pPr>
            <a:r>
              <a:rPr lang="en-US" sz="2200" b="1" dirty="0">
                <a:latin typeface="Abadi" panose="020B0604020104020204" pitchFamily="34" charset="0"/>
              </a:rPr>
              <a:t>Payload Mass vs. Orbit Type: </a:t>
            </a:r>
            <a:r>
              <a:rPr lang="en-US" sz="2200" dirty="0">
                <a:latin typeface="Abadi" panose="020B0604020104020204" pitchFamily="34" charset="0"/>
              </a:rPr>
              <a:t>To uncover the relationship between payload mass and orbit types. The heaviest payloads are placed in the VLEO orbit. GTO success reduces as the payload increases</a:t>
            </a:r>
          </a:p>
          <a:p>
            <a:pPr>
              <a:lnSpc>
                <a:spcPct val="100000"/>
              </a:lnSpc>
              <a:spcBef>
                <a:spcPts val="1400"/>
              </a:spcBef>
            </a:pPr>
            <a:r>
              <a:rPr lang="en-US" sz="2200" b="1" dirty="0">
                <a:latin typeface="Abadi" panose="020B0604020104020204" pitchFamily="34" charset="0"/>
              </a:rPr>
              <a:t>Launch Site vs. Orbit Type: </a:t>
            </a:r>
            <a:r>
              <a:rPr lang="en-US" sz="2200" dirty="0">
                <a:latin typeface="Abadi" panose="020B0604020104020204" pitchFamily="34" charset="0"/>
              </a:rPr>
              <a:t>To investigate the relationship between launch site and orbit types. VAFB SLC 4E launch site is exclusively utilized for PO and SSO orbits, whereas the CCAFS SLC 40 launch site is versatile and supports nearly all orbit types</a:t>
            </a:r>
          </a:p>
          <a:p>
            <a:pPr>
              <a:lnSpc>
                <a:spcPct val="100000"/>
              </a:lnSpc>
              <a:spcBef>
                <a:spcPts val="1400"/>
              </a:spcBef>
            </a:pPr>
            <a:r>
              <a:rPr lang="en-IN" sz="2200" b="1" dirty="0">
                <a:latin typeface="Abadi" panose="020B0604020104020204" pitchFamily="34" charset="0"/>
              </a:rPr>
              <a:t>Launch Success Yearly Trend: </a:t>
            </a:r>
            <a:r>
              <a:rPr lang="en-US" sz="2200" dirty="0">
                <a:latin typeface="Abadi" panose="020B0604020104020204" pitchFamily="34" charset="0"/>
              </a:rPr>
              <a:t>To analyze the yearly trend in launch success rates. Success rates increased significantly from 2014 to 2020, reflecting improvements in rocket technology or launch strategies.</a:t>
            </a:r>
          </a:p>
          <a:p>
            <a:pPr>
              <a:lnSpc>
                <a:spcPct val="100000"/>
              </a:lnSpc>
              <a:spcBef>
                <a:spcPts val="1400"/>
              </a:spcBef>
            </a:pPr>
            <a:r>
              <a:rPr lang="en-US" sz="2200" dirty="0">
                <a:latin typeface="Abadi" panose="020B0604020104020204" pitchFamily="34" charset="0"/>
              </a:rPr>
              <a:t>The code for the project is given </a:t>
            </a:r>
            <a:r>
              <a:rPr lang="en-US" sz="2200" dirty="0">
                <a:latin typeface="Abadi" panose="020B0604020104020204" pitchFamily="34" charset="0"/>
                <a:hlinkClick r:id="rId3"/>
              </a:rPr>
              <a:t>Here</a:t>
            </a:r>
            <a:endParaRPr lang="en-US" sz="2200" dirty="0">
              <a:latin typeface="Abadi" panose="020B0604020104020204" pitchFamily="34" charset="0"/>
            </a:endParaRPr>
          </a:p>
          <a:p>
            <a:pPr>
              <a:lnSpc>
                <a:spcPct val="100000"/>
              </a:lnSpc>
              <a:spcBef>
                <a:spcPts val="1400"/>
              </a:spcBef>
            </a:pPr>
            <a:endParaRPr lang="en-US" sz="2200" b="1" dirty="0">
              <a:latin typeface="Abadi" panose="020B0604020104020204" pitchFamily="34" charset="0"/>
            </a:endParaRPr>
          </a:p>
        </p:txBody>
      </p:sp>
      <p:sp>
        <p:nvSpPr>
          <p:cNvPr id="3" name="Title 1">
            <a:extLst>
              <a:ext uri="{FF2B5EF4-FFF2-40B4-BE49-F238E27FC236}">
                <a16:creationId xmlns:a16="http://schemas.microsoft.com/office/drawing/2014/main" id="{562042EC-82AB-A104-BE32-0255D9865CE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81926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32837"/>
            <a:ext cx="10043302" cy="5273749"/>
          </a:xfrm>
          <a:prstGeom prst="rect">
            <a:avLst/>
          </a:prstGeom>
        </p:spPr>
        <p:txBody>
          <a:bodyPr lIns="91440" tIns="45720" rIns="91440" bIns="45720" anchor="t"/>
          <a:lstStyle/>
          <a:p>
            <a:pPr marL="514350" indent="-514350">
              <a:buFont typeface="+mj-lt"/>
              <a:buAutoNum type="arabicPeriod"/>
            </a:pPr>
            <a:r>
              <a:rPr lang="en-US" sz="2200" dirty="0">
                <a:latin typeface="Abadi" panose="020B0604020104020204" pitchFamily="34" charset="0"/>
              </a:rPr>
              <a:t>All the Launch Sites from the dataset found using </a:t>
            </a:r>
            <a:r>
              <a:rPr lang="en-US" sz="2200" u="sng" dirty="0">
                <a:latin typeface="Abadi" panose="020B0604020104020204" pitchFamily="34" charset="0"/>
              </a:rPr>
              <a:t>distinct</a:t>
            </a:r>
          </a:p>
          <a:p>
            <a:pPr marL="514350" indent="-514350">
              <a:buFont typeface="+mj-lt"/>
              <a:buAutoNum type="arabicPeriod"/>
            </a:pPr>
            <a:r>
              <a:rPr lang="en-US" sz="2200" dirty="0">
                <a:latin typeface="Abadi" panose="020B0604020104020204" pitchFamily="34" charset="0"/>
              </a:rPr>
              <a:t>Queried launch sites starting with CCA using </a:t>
            </a:r>
            <a:r>
              <a:rPr lang="en-US" sz="2200" u="sng" dirty="0">
                <a:latin typeface="Abadi" panose="020B0604020104020204" pitchFamily="34" charset="0"/>
              </a:rPr>
              <a:t>Like</a:t>
            </a:r>
            <a:r>
              <a:rPr lang="en-US" sz="2200" dirty="0">
                <a:latin typeface="Abadi" panose="020B0604020104020204" pitchFamily="34" charset="0"/>
              </a:rPr>
              <a:t> and showed 5 records using </a:t>
            </a:r>
            <a:r>
              <a:rPr lang="en-US" sz="2200" u="sng" dirty="0">
                <a:latin typeface="Abadi" panose="020B0604020104020204" pitchFamily="34" charset="0"/>
              </a:rPr>
              <a:t>limit</a:t>
            </a:r>
          </a:p>
          <a:p>
            <a:pPr marL="514350" indent="-514350">
              <a:buFont typeface="+mj-lt"/>
              <a:buAutoNum type="arabicPeriod"/>
            </a:pPr>
            <a:r>
              <a:rPr lang="en-US" sz="2200" dirty="0">
                <a:latin typeface="Abadi" panose="020B0604020104020204" pitchFamily="34" charset="0"/>
              </a:rPr>
              <a:t>Calculated the total payload mass carried by boosters using </a:t>
            </a:r>
            <a:r>
              <a:rPr lang="en-US" sz="2200" u="sng" dirty="0">
                <a:latin typeface="Abadi" panose="020B0604020104020204" pitchFamily="34" charset="0"/>
              </a:rPr>
              <a:t>sum()</a:t>
            </a:r>
          </a:p>
          <a:p>
            <a:pPr marL="514350" indent="-514350">
              <a:buFont typeface="+mj-lt"/>
              <a:buAutoNum type="arabicPeriod"/>
            </a:pPr>
            <a:r>
              <a:rPr lang="en-US" sz="2200" dirty="0">
                <a:latin typeface="Abadi" panose="020B0604020104020204" pitchFamily="34" charset="0"/>
              </a:rPr>
              <a:t>Calculated the average payload for booster version F9v1.1 using </a:t>
            </a:r>
            <a:r>
              <a:rPr lang="en-US" sz="2200" u="sng" dirty="0">
                <a:latin typeface="Abadi" panose="020B0604020104020204" pitchFamily="34" charset="0"/>
              </a:rPr>
              <a:t>avg()</a:t>
            </a:r>
          </a:p>
          <a:p>
            <a:pPr marL="514350" indent="-514350">
              <a:buFont typeface="+mj-lt"/>
              <a:buAutoNum type="arabicPeriod"/>
            </a:pPr>
            <a:r>
              <a:rPr lang="en-US" sz="2200" dirty="0">
                <a:latin typeface="Abadi" panose="020B0604020104020204" pitchFamily="34" charset="0"/>
              </a:rPr>
              <a:t>Found the earliest date of successful landing on ground pad using </a:t>
            </a:r>
            <a:r>
              <a:rPr lang="en-US" sz="2200" u="sng" dirty="0">
                <a:latin typeface="Abadi" panose="020B0604020104020204" pitchFamily="34" charset="0"/>
              </a:rPr>
              <a:t>min()</a:t>
            </a:r>
          </a:p>
          <a:p>
            <a:pPr marL="514350" indent="-514350">
              <a:buFont typeface="+mj-lt"/>
              <a:buAutoNum type="arabicPeriod"/>
            </a:pPr>
            <a:r>
              <a:rPr lang="en-US" sz="2200" dirty="0">
                <a:latin typeface="Abadi" panose="020B0604020104020204" pitchFamily="34" charset="0"/>
              </a:rPr>
              <a:t>Listed booster versions that successfully landed on drone ship with payload mass between 4000 and 6000 kgs</a:t>
            </a:r>
            <a:endParaRPr lang="en-US" sz="2200" dirty="0"/>
          </a:p>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endParaRPr lang="en-US" dirty="0"/>
          </a:p>
          <a:p>
            <a:pPr marL="514350" indent="-514350">
              <a:buFont typeface="+mj-lt"/>
              <a:buAutoNum type="arabicPeriod"/>
            </a:pPr>
            <a:endParaRPr lang="en-US" u="sng" dirty="0"/>
          </a:p>
          <a:p>
            <a:pPr marL="514350" indent="-514350">
              <a:buFont typeface="+mj-lt"/>
              <a:buAutoNum type="arabicPeriod"/>
            </a:pPr>
            <a:endParaRPr lang="en-US" u="sng"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776FB3C-6C1C-A377-1167-0574092EBE4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D37325-704A-6E64-F0AB-579AC8875F3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0C429568-1EF0-3505-5D90-4E882ACD8B15}"/>
              </a:ext>
            </a:extLst>
          </p:cNvPr>
          <p:cNvSpPr>
            <a:spLocks noGrp="1"/>
          </p:cNvSpPr>
          <p:nvPr>
            <p:ph idx="4294967295"/>
          </p:nvPr>
        </p:nvSpPr>
        <p:spPr>
          <a:xfrm>
            <a:off x="770010" y="2392326"/>
            <a:ext cx="10043302" cy="5273749"/>
          </a:xfrm>
          <a:prstGeom prst="rect">
            <a:avLst/>
          </a:prstGeom>
        </p:spPr>
        <p:txBody>
          <a:bodyPr lIns="91440" tIns="45720" rIns="91440" bIns="45720" anchor="t"/>
          <a:lstStyle/>
          <a:p>
            <a:pPr marL="0" indent="0">
              <a:buNone/>
            </a:pPr>
            <a:r>
              <a:rPr lang="en-US" sz="2200" dirty="0">
                <a:latin typeface="Abadi" panose="020B0604020104020204" pitchFamily="34" charset="0"/>
              </a:rPr>
              <a:t>7.   Counted total number of success and failures with </a:t>
            </a:r>
            <a:r>
              <a:rPr lang="en-US" sz="2200" u="sng" dirty="0">
                <a:latin typeface="Abadi" panose="020B0604020104020204" pitchFamily="34" charset="0"/>
              </a:rPr>
              <a:t>count() </a:t>
            </a:r>
            <a:r>
              <a:rPr lang="en-US" sz="2200" dirty="0">
                <a:latin typeface="Abadi" panose="020B0604020104020204" pitchFamily="34" charset="0"/>
              </a:rPr>
              <a:t>and grouped them</a:t>
            </a:r>
          </a:p>
          <a:p>
            <a:pPr marL="0" indent="0">
              <a:buNone/>
            </a:pPr>
            <a:r>
              <a:rPr lang="en-US" sz="2200" dirty="0">
                <a:latin typeface="Abadi" panose="020B0604020104020204" pitchFamily="34" charset="0"/>
              </a:rPr>
              <a:t>8.   Retrieved booster version that carried maximum payload mass using </a:t>
            </a:r>
            <a:r>
              <a:rPr lang="en-US" sz="2200" u="sng" dirty="0">
                <a:latin typeface="Abadi" panose="020B0604020104020204" pitchFamily="34" charset="0"/>
              </a:rPr>
              <a:t>max()</a:t>
            </a:r>
          </a:p>
          <a:p>
            <a:pPr marL="0" indent="0">
              <a:buNone/>
            </a:pPr>
            <a:r>
              <a:rPr lang="en-US" sz="2200" dirty="0">
                <a:latin typeface="Abadi" panose="020B0604020104020204" pitchFamily="34" charset="0"/>
              </a:rPr>
              <a:t>9.   Displayed how </a:t>
            </a:r>
            <a:r>
              <a:rPr lang="en-US" sz="2200" u="sng" dirty="0">
                <a:latin typeface="Abadi" panose="020B0604020104020204" pitchFamily="34" charset="0"/>
              </a:rPr>
              <a:t>substr() </a:t>
            </a:r>
            <a:r>
              <a:rPr lang="en-US" sz="2200" dirty="0">
                <a:latin typeface="Abadi" panose="020B0604020104020204" pitchFamily="34" charset="0"/>
              </a:rPr>
              <a:t>is used by showing failed drone ship landings in 2015</a:t>
            </a:r>
          </a:p>
          <a:p>
            <a:pPr marL="0" indent="0">
              <a:buNone/>
            </a:pPr>
            <a:r>
              <a:rPr lang="en-US" sz="2200" dirty="0">
                <a:latin typeface="Abadi" panose="020B0604020104020204" pitchFamily="34" charset="0"/>
              </a:rPr>
              <a:t>10. Counted landing outcomes between specified dates with </a:t>
            </a:r>
            <a:r>
              <a:rPr lang="en-US" sz="2200" u="sng" dirty="0">
                <a:latin typeface="Abadi" panose="020B0604020104020204" pitchFamily="34" charset="0"/>
              </a:rPr>
              <a:t>count() </a:t>
            </a:r>
            <a:r>
              <a:rPr lang="en-US" sz="2200" dirty="0">
                <a:latin typeface="Abadi" panose="020B0604020104020204" pitchFamily="34" charset="0"/>
              </a:rPr>
              <a:t>and grouped them</a:t>
            </a:r>
          </a:p>
          <a:p>
            <a:r>
              <a:rPr lang="en-US" sz="2200" dirty="0">
                <a:solidFill>
                  <a:schemeClr val="accent3">
                    <a:lumMod val="25000"/>
                  </a:schemeClr>
                </a:solidFill>
                <a:latin typeface="Abadi" panose="020B0604020104020204" pitchFamily="34" charset="0"/>
              </a:rPr>
              <a:t>The code for this project is given </a:t>
            </a:r>
            <a:r>
              <a:rPr lang="en-US" sz="2200" dirty="0">
                <a:solidFill>
                  <a:schemeClr val="accent3">
                    <a:lumMod val="25000"/>
                  </a:schemeClr>
                </a:solidFill>
                <a:latin typeface="Abadi" panose="020B0604020104020204" pitchFamily="34" charset="0"/>
                <a:hlinkClick r:id="rId3"/>
              </a:rPr>
              <a:t>Here</a:t>
            </a:r>
            <a:endParaRPr lang="en-US" sz="2200" dirty="0">
              <a:latin typeface="Abadi" panose="020B0604020104020204" pitchFamily="34" charset="0"/>
            </a:endParaRPr>
          </a:p>
          <a:p>
            <a:endParaRPr lang="en-US" sz="2200" dirty="0"/>
          </a:p>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endParaRPr lang="en-US" sz="2200" dirty="0"/>
          </a:p>
          <a:p>
            <a:pPr marL="514350" indent="-514350">
              <a:buFont typeface="+mj-lt"/>
              <a:buAutoNum type="arabicPeriod"/>
            </a:pPr>
            <a:endParaRPr lang="en-US" dirty="0"/>
          </a:p>
          <a:p>
            <a:pPr marL="514350" indent="-514350">
              <a:buFont typeface="+mj-lt"/>
              <a:buAutoNum type="arabicPeriod"/>
            </a:pPr>
            <a:endParaRPr lang="en-US" u="sng" dirty="0"/>
          </a:p>
          <a:p>
            <a:pPr marL="514350" indent="-514350">
              <a:buFont typeface="+mj-lt"/>
              <a:buAutoNum type="arabicPeriod"/>
            </a:pPr>
            <a:endParaRPr lang="en-US" u="sng" dirty="0"/>
          </a:p>
          <a:p>
            <a:endParaRPr lang="en-US" dirty="0"/>
          </a:p>
          <a:p>
            <a:endParaRPr lang="en-US" dirty="0"/>
          </a:p>
        </p:txBody>
      </p:sp>
      <p:sp>
        <p:nvSpPr>
          <p:cNvPr id="3" name="Title 1">
            <a:extLst>
              <a:ext uri="{FF2B5EF4-FFF2-40B4-BE49-F238E27FC236}">
                <a16:creationId xmlns:a16="http://schemas.microsoft.com/office/drawing/2014/main" id="{CB0FCD21-4E06-D96D-DEF6-40ED78923C9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735119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200" b="1" dirty="0">
                <a:latin typeface="Abadi" panose="020B0604020104020204" pitchFamily="34" charset="0"/>
              </a:rPr>
              <a:t>Launch Site Locations: </a:t>
            </a:r>
            <a:r>
              <a:rPr lang="en-US" sz="2200" dirty="0">
                <a:latin typeface="Abadi" panose="020B0604020104020204" pitchFamily="34" charset="0"/>
              </a:rPr>
              <a:t>The first interactive map uses circles to highlight the geographical locations of the launch sites. Each circle is paired with a marker to display the name of the respective site.</a:t>
            </a:r>
          </a:p>
          <a:p>
            <a:r>
              <a:rPr lang="en-US" sz="2200" b="1" dirty="0">
                <a:latin typeface="Abadi" panose="020B0604020104020204" pitchFamily="34" charset="0"/>
              </a:rPr>
              <a:t>Launch Outcomes: </a:t>
            </a:r>
            <a:r>
              <a:rPr lang="en-US" sz="2200" dirty="0">
                <a:latin typeface="Abadi" panose="020B0604020104020204" pitchFamily="34" charset="0"/>
              </a:rPr>
              <a:t>The second map utilizes a marker cluster to effectively visualize the number of successful and unsuccessful launches at each site. This feature makes it easier to analyze launch performance at a glance.</a:t>
            </a:r>
          </a:p>
          <a:p>
            <a:r>
              <a:rPr lang="en-US" sz="2200" b="1" dirty="0">
                <a:latin typeface="Abadi" panose="020B0604020104020204" pitchFamily="34" charset="0"/>
              </a:rPr>
              <a:t>Proximity to Key Features: </a:t>
            </a:r>
            <a:r>
              <a:rPr lang="en-US" sz="2200" dirty="0">
                <a:latin typeface="Abadi" panose="020B0604020104020204" pitchFamily="34" charset="0"/>
              </a:rPr>
              <a:t>The third map explores the proximity of each launch site to critical infrastructure and natural features, such as highways, coastlines, and nearby cities.</a:t>
            </a:r>
          </a:p>
          <a:p>
            <a:r>
              <a:rPr lang="en-US" sz="2200" dirty="0">
                <a:solidFill>
                  <a:schemeClr val="accent3">
                    <a:lumMod val="25000"/>
                  </a:schemeClr>
                </a:solidFill>
                <a:latin typeface="Abadi" panose="020B0604020104020204" pitchFamily="34" charset="0"/>
              </a:rPr>
              <a:t>The code for this project is given </a:t>
            </a:r>
            <a:r>
              <a:rPr lang="en-US" sz="2200" dirty="0">
                <a:solidFill>
                  <a:schemeClr val="accent3">
                    <a:lumMod val="25000"/>
                  </a:schemeClr>
                </a:solidFill>
                <a:latin typeface="Abadi" panose="020B0604020104020204" pitchFamily="34" charset="0"/>
                <a:hlinkClick r:id="rId3"/>
              </a:rPr>
              <a:t>Here</a:t>
            </a:r>
            <a:endParaRPr lang="en-US" sz="2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r>
              <a:rPr lang="en-US" sz="2400" dirty="0">
                <a:latin typeface="Abadi" panose="020B0604020104020204" pitchFamily="34" charset="0"/>
              </a:rPr>
              <a:t>Dropdown menu provides an interactive way to filter the data by launch site. It enables the user to focus on a particular site or aggregated data across all sites</a:t>
            </a:r>
          </a:p>
          <a:p>
            <a:r>
              <a:rPr lang="en-US" sz="2400" dirty="0">
                <a:latin typeface="Abadi" panose="020B0604020104020204" pitchFamily="34" charset="0"/>
              </a:rPr>
              <a:t>Pie Chart visualizes the total number of successful launches of all sites. If a particular site is selected, it gives insight of its success and failures</a:t>
            </a:r>
          </a:p>
          <a:p>
            <a:r>
              <a:rPr lang="en-US" sz="2400" dirty="0">
                <a:latin typeface="Abadi" panose="020B0604020104020204" pitchFamily="34" charset="0"/>
              </a:rPr>
              <a:t>The range slider is given to filter the data based on payload mass which allows user to gain better insights on correlation between payload mass and launch success</a:t>
            </a:r>
          </a:p>
          <a:p>
            <a:r>
              <a:rPr lang="en-US" sz="2400" dirty="0">
                <a:latin typeface="Abadi" panose="020B0604020104020204" pitchFamily="34" charset="0"/>
              </a:rPr>
              <a:t>Provides a scatter plot of launch success and payload mass which provides a way to study the impact of payload mass on successful launch. Includes color coded markers of different booster versions for additional detail</a:t>
            </a:r>
          </a:p>
          <a:p>
            <a:r>
              <a:rPr lang="en-US" sz="2400" dirty="0">
                <a:solidFill>
                  <a:schemeClr val="accent3">
                    <a:lumMod val="25000"/>
                  </a:schemeClr>
                </a:solidFill>
                <a:latin typeface="Abadi" panose="020B0604020104020204" pitchFamily="34" charset="0"/>
              </a:rPr>
              <a:t>The code for this project is given </a:t>
            </a:r>
            <a:r>
              <a:rPr lang="en-US" sz="2400" dirty="0">
                <a:solidFill>
                  <a:srgbClr val="7030A0"/>
                </a:solidFill>
                <a:latin typeface="Abadi" panose="020B0604020104020204" pitchFamily="34" charset="0"/>
                <a:hlinkClick r:id="rId3">
                  <a:extLst>
                    <a:ext uri="{A12FA001-AC4F-418D-AE19-62706E023703}">
                      <ahyp:hlinkClr xmlns:ahyp="http://schemas.microsoft.com/office/drawing/2018/hyperlinkcolor" val="tx"/>
                    </a:ext>
                  </a:extLst>
                </a:hlinkClick>
              </a:rPr>
              <a:t>Here</a:t>
            </a:r>
            <a:endParaRPr lang="en-US" sz="2400" dirty="0">
              <a:solidFill>
                <a:srgbClr val="7030A0"/>
              </a:solidFill>
              <a:latin typeface="Abadi" panose="020B0604020104020204" pitchFamily="34" charset="0"/>
            </a:endParaRPr>
          </a:p>
          <a:p>
            <a:pPr marL="0" indent="0">
              <a:buNone/>
            </a:pPr>
            <a:endParaRPr lang="en-US" sz="2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style>
          <a:lnRef idx="2">
            <a:schemeClr val="dk1"/>
          </a:lnRef>
          <a:fillRef idx="1">
            <a:schemeClr val="lt1"/>
          </a:fillRef>
          <a:effectRef idx="0">
            <a:schemeClr val="dk1"/>
          </a:effectRef>
          <a:fontRef idx="minor">
            <a:schemeClr val="dk1"/>
          </a:fontRef>
        </p:style>
        <p:txBody>
          <a:bodyPr>
            <a:normAutofit/>
          </a:bodyPr>
          <a:lstStyle/>
          <a:p>
            <a:pPr>
              <a:lnSpc>
                <a:spcPct val="100000"/>
              </a:lnSpc>
              <a:spcBef>
                <a:spcPts val="1400"/>
              </a:spcBef>
            </a:pPr>
            <a:r>
              <a:rPr lang="en-US" sz="2200" dirty="0">
                <a:latin typeface="Abadi" panose="020B0604020104020204" pitchFamily="34" charset="0"/>
              </a:rPr>
              <a:t>Developed a model to predict whether a rocket successfully lands or fails, based on key input features</a:t>
            </a:r>
          </a:p>
          <a:p>
            <a:pPr>
              <a:lnSpc>
                <a:spcPct val="100000"/>
              </a:lnSpc>
              <a:spcBef>
                <a:spcPts val="1400"/>
              </a:spcBef>
            </a:pPr>
            <a:r>
              <a:rPr lang="en-US" sz="2200" dirty="0">
                <a:solidFill>
                  <a:schemeClr val="accent3">
                    <a:lumMod val="25000"/>
                  </a:schemeClr>
                </a:solidFill>
                <a:latin typeface="Abadi" panose="020B0604020104020204" pitchFamily="34" charset="0"/>
              </a:rPr>
              <a:t>Applied multiple classification techniques including Logistic Regression, SVM, Decision Tree and KNN. The workflow is as follows:-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got the best training accuracy with the Decision Tree method. The results are given in the following section.</a:t>
            </a:r>
          </a:p>
          <a:p>
            <a:pPr>
              <a:lnSpc>
                <a:spcPct val="100000"/>
              </a:lnSpc>
              <a:spcBef>
                <a:spcPts val="1400"/>
              </a:spcBef>
            </a:pPr>
            <a:r>
              <a:rPr lang="en-US" sz="2200" dirty="0">
                <a:solidFill>
                  <a:schemeClr val="accent3">
                    <a:lumMod val="25000"/>
                  </a:schemeClr>
                </a:solidFill>
                <a:latin typeface="Abadi" panose="020B0604020104020204" pitchFamily="34" charset="0"/>
              </a:rPr>
              <a:t>The code for this project is given </a:t>
            </a:r>
            <a:r>
              <a:rPr lang="en-US" sz="2200" dirty="0">
                <a:solidFill>
                  <a:schemeClr val="accent3">
                    <a:lumMod val="25000"/>
                  </a:schemeClr>
                </a:solidFill>
                <a:latin typeface="Abadi" panose="020B0604020104020204" pitchFamily="34" charset="0"/>
                <a:hlinkClick r:id="rId3"/>
              </a:rPr>
              <a:t>Here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5">
            <a:extLst>
              <a:ext uri="{FF2B5EF4-FFF2-40B4-BE49-F238E27FC236}">
                <a16:creationId xmlns:a16="http://schemas.microsoft.com/office/drawing/2014/main" id="{B94D018F-5B39-DDE9-DF71-5AF15DF937B5}"/>
              </a:ext>
            </a:extLst>
          </p:cNvPr>
          <p:cNvSpPr/>
          <p:nvPr/>
        </p:nvSpPr>
        <p:spPr>
          <a:xfrm>
            <a:off x="4804089" y="3540642"/>
            <a:ext cx="119831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Grid Search</a:t>
            </a:r>
          </a:p>
        </p:txBody>
      </p:sp>
      <p:sp>
        <p:nvSpPr>
          <p:cNvPr id="7" name="Rectangle 6">
            <a:extLst>
              <a:ext uri="{FF2B5EF4-FFF2-40B4-BE49-F238E27FC236}">
                <a16:creationId xmlns:a16="http://schemas.microsoft.com/office/drawing/2014/main" id="{FBF386E5-2BC9-7226-CCFE-FD05EF00C9EB}"/>
              </a:ext>
            </a:extLst>
          </p:cNvPr>
          <p:cNvSpPr/>
          <p:nvPr/>
        </p:nvSpPr>
        <p:spPr>
          <a:xfrm>
            <a:off x="2860966" y="3540642"/>
            <a:ext cx="1520456"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Classification Method</a:t>
            </a:r>
          </a:p>
        </p:txBody>
      </p:sp>
      <p:sp>
        <p:nvSpPr>
          <p:cNvPr id="8" name="Rectangle 7">
            <a:extLst>
              <a:ext uri="{FF2B5EF4-FFF2-40B4-BE49-F238E27FC236}">
                <a16:creationId xmlns:a16="http://schemas.microsoft.com/office/drawing/2014/main" id="{3F85C788-17DD-B579-A464-1DFBBC6E067E}"/>
              </a:ext>
            </a:extLst>
          </p:cNvPr>
          <p:cNvSpPr/>
          <p:nvPr/>
        </p:nvSpPr>
        <p:spPr>
          <a:xfrm>
            <a:off x="1195351" y="3551275"/>
            <a:ext cx="1240274"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Define Parameters</a:t>
            </a:r>
          </a:p>
        </p:txBody>
      </p:sp>
      <p:sp>
        <p:nvSpPr>
          <p:cNvPr id="9" name="Rectangle 8">
            <a:extLst>
              <a:ext uri="{FF2B5EF4-FFF2-40B4-BE49-F238E27FC236}">
                <a16:creationId xmlns:a16="http://schemas.microsoft.com/office/drawing/2014/main" id="{7FF85858-CBB0-8D65-D82C-0F310B99DE00}"/>
              </a:ext>
            </a:extLst>
          </p:cNvPr>
          <p:cNvSpPr/>
          <p:nvPr/>
        </p:nvSpPr>
        <p:spPr>
          <a:xfrm>
            <a:off x="6425070" y="3540642"/>
            <a:ext cx="914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Fit Model</a:t>
            </a:r>
          </a:p>
        </p:txBody>
      </p:sp>
      <p:sp>
        <p:nvSpPr>
          <p:cNvPr id="10" name="Rectangle 9">
            <a:extLst>
              <a:ext uri="{FF2B5EF4-FFF2-40B4-BE49-F238E27FC236}">
                <a16:creationId xmlns:a16="http://schemas.microsoft.com/office/drawing/2014/main" id="{0750F5E0-01CC-B469-6BA7-4BEE2A563E86}"/>
              </a:ext>
            </a:extLst>
          </p:cNvPr>
          <p:cNvSpPr/>
          <p:nvPr/>
        </p:nvSpPr>
        <p:spPr>
          <a:xfrm>
            <a:off x="7762136" y="3551275"/>
            <a:ext cx="1568897"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Retrieve Best Parameters</a:t>
            </a:r>
          </a:p>
        </p:txBody>
      </p:sp>
      <p:cxnSp>
        <p:nvCxnSpPr>
          <p:cNvPr id="12" name="Straight Arrow Connector 11">
            <a:extLst>
              <a:ext uri="{FF2B5EF4-FFF2-40B4-BE49-F238E27FC236}">
                <a16:creationId xmlns:a16="http://schemas.microsoft.com/office/drawing/2014/main" id="{0D2CD086-5EE6-4A64-7A50-3BC76F89ACD3}"/>
              </a:ext>
            </a:extLst>
          </p:cNvPr>
          <p:cNvCxnSpPr>
            <a:cxnSpLocks/>
            <a:stCxn id="8" idx="3"/>
            <a:endCxn id="7" idx="1"/>
          </p:cNvCxnSpPr>
          <p:nvPr/>
        </p:nvCxnSpPr>
        <p:spPr>
          <a:xfrm flipV="1">
            <a:off x="2435625" y="3997842"/>
            <a:ext cx="425341" cy="10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4A4B089-94D9-D499-A700-71B17550A4F5}"/>
              </a:ext>
            </a:extLst>
          </p:cNvPr>
          <p:cNvCxnSpPr>
            <a:cxnSpLocks/>
            <a:endCxn id="6" idx="1"/>
          </p:cNvCxnSpPr>
          <p:nvPr/>
        </p:nvCxnSpPr>
        <p:spPr>
          <a:xfrm>
            <a:off x="4381422" y="3997842"/>
            <a:ext cx="4226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D96B5D3-5BC2-EF89-9528-B3A386CB793C}"/>
              </a:ext>
            </a:extLst>
          </p:cNvPr>
          <p:cNvCxnSpPr>
            <a:cxnSpLocks/>
            <a:stCxn id="6" idx="3"/>
            <a:endCxn id="9" idx="1"/>
          </p:cNvCxnSpPr>
          <p:nvPr/>
        </p:nvCxnSpPr>
        <p:spPr>
          <a:xfrm>
            <a:off x="6002403" y="3997842"/>
            <a:ext cx="4226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11EAA49-C328-C93A-AA34-991994D38459}"/>
              </a:ext>
            </a:extLst>
          </p:cNvPr>
          <p:cNvCxnSpPr>
            <a:cxnSpLocks/>
            <a:stCxn id="9" idx="3"/>
          </p:cNvCxnSpPr>
          <p:nvPr/>
        </p:nvCxnSpPr>
        <p:spPr>
          <a:xfrm>
            <a:off x="7339470" y="3997842"/>
            <a:ext cx="4226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10410" cy="2477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 has been shown using both the plots and queries to explain the data present in the dataset </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 Here the screenshots of both the folium maps and the dash app has been shown</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where the accuracy of the findings and the confusion matrix has been displayed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37217"/>
            <a:ext cx="1093092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3 Launch Sites and the Flight Number of the launches have been plotted.</a:t>
            </a:r>
          </a:p>
          <a:p>
            <a:pPr>
              <a:lnSpc>
                <a:spcPct val="100000"/>
              </a:lnSpc>
              <a:spcBef>
                <a:spcPts val="1400"/>
              </a:spcBef>
            </a:pPr>
            <a:r>
              <a:rPr lang="en-US" sz="2200" dirty="0">
                <a:solidFill>
                  <a:schemeClr val="accent3">
                    <a:lumMod val="25000"/>
                  </a:schemeClr>
                </a:solidFill>
                <a:latin typeface="Abadi" panose="020B0604020104020204" pitchFamily="34" charset="0"/>
              </a:rPr>
              <a:t>The Class represents the number of successful and unsuccessful launches with 1 and 0 respectively.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8286751-F6FB-1AFF-6ED9-6CC58425F911}"/>
              </a:ext>
            </a:extLst>
          </p:cNvPr>
          <p:cNvPicPr>
            <a:picLocks noChangeAspect="1"/>
          </p:cNvPicPr>
          <p:nvPr/>
        </p:nvPicPr>
        <p:blipFill>
          <a:blip r:embed="rId3"/>
          <a:stretch>
            <a:fillRect/>
          </a:stretch>
        </p:blipFill>
        <p:spPr>
          <a:xfrm>
            <a:off x="770010" y="1523069"/>
            <a:ext cx="11145883" cy="21768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31105" y="3975551"/>
            <a:ext cx="103297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3 Launch Sites and the Payload Mass of the launches have been plotted.</a:t>
            </a:r>
          </a:p>
          <a:p>
            <a:pPr>
              <a:lnSpc>
                <a:spcPct val="100000"/>
              </a:lnSpc>
              <a:spcBef>
                <a:spcPts val="1400"/>
              </a:spcBef>
            </a:pPr>
            <a:r>
              <a:rPr lang="en-US" sz="2200" dirty="0">
                <a:solidFill>
                  <a:schemeClr val="accent3">
                    <a:lumMod val="25000"/>
                  </a:schemeClr>
                </a:solidFill>
                <a:latin typeface="Abadi" panose="020B0604020104020204" pitchFamily="34" charset="0"/>
              </a:rPr>
              <a:t>The Class represents the number of successful and unsuccessful launches with 1 and 0 respectively.</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0182763-728C-CAF4-E8FE-8BF96F16EC3E}"/>
              </a:ext>
            </a:extLst>
          </p:cNvPr>
          <p:cNvPicPr>
            <a:picLocks noChangeAspect="1"/>
          </p:cNvPicPr>
          <p:nvPr/>
        </p:nvPicPr>
        <p:blipFill>
          <a:blip r:embed="rId3"/>
          <a:stretch>
            <a:fillRect/>
          </a:stretch>
        </p:blipFill>
        <p:spPr>
          <a:xfrm>
            <a:off x="770011" y="1440099"/>
            <a:ext cx="11302982" cy="220903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40933"/>
            <a:ext cx="4276123" cy="37761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chart represents the Success rate of the launches with respect to the orbit type.</a:t>
            </a:r>
          </a:p>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gather important information like the SO orbit having no successful launches and orbits like GEO and HEO having 100% success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9CB85A10-CE16-4755-5AF4-F19DF0864A8F}"/>
              </a:ext>
            </a:extLst>
          </p:cNvPr>
          <p:cNvPicPr>
            <a:picLocks noChangeAspect="1"/>
          </p:cNvPicPr>
          <p:nvPr/>
        </p:nvPicPr>
        <p:blipFill>
          <a:blip r:embed="rId3"/>
          <a:stretch>
            <a:fillRect/>
          </a:stretch>
        </p:blipFill>
        <p:spPr>
          <a:xfrm>
            <a:off x="5308428" y="1540933"/>
            <a:ext cx="6485182" cy="409229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47066"/>
            <a:ext cx="9449256" cy="18342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various orbits where the satellites were launched and the flight number of the launches have been plotted.</a:t>
            </a:r>
          </a:p>
          <a:p>
            <a:pPr>
              <a:lnSpc>
                <a:spcPct val="100000"/>
              </a:lnSpc>
              <a:spcBef>
                <a:spcPts val="1400"/>
              </a:spcBef>
            </a:pPr>
            <a:r>
              <a:rPr lang="en-US" sz="2200" dirty="0">
                <a:solidFill>
                  <a:schemeClr val="accent3">
                    <a:lumMod val="25000"/>
                  </a:schemeClr>
                </a:solidFill>
                <a:latin typeface="Abadi" panose="020B0604020104020204" pitchFamily="34" charset="0"/>
              </a:rPr>
              <a:t>The Class represents the number of successful and unsuccessful launches with 1 and 0 respectively.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75CE989-C8E0-69A6-8458-24C11295B949}"/>
              </a:ext>
            </a:extLst>
          </p:cNvPr>
          <p:cNvPicPr>
            <a:picLocks noChangeAspect="1"/>
          </p:cNvPicPr>
          <p:nvPr/>
        </p:nvPicPr>
        <p:blipFill>
          <a:blip r:embed="rId3"/>
          <a:stretch>
            <a:fillRect/>
          </a:stretch>
        </p:blipFill>
        <p:spPr>
          <a:xfrm>
            <a:off x="628635" y="1382473"/>
            <a:ext cx="9895432" cy="252036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34934"/>
            <a:ext cx="9872589" cy="1534054"/>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various orbits where the satellites were launched and the Payload Mass of the launches have been plotted.</a:t>
            </a:r>
          </a:p>
          <a:p>
            <a:pPr>
              <a:lnSpc>
                <a:spcPct val="100000"/>
              </a:lnSpc>
              <a:spcBef>
                <a:spcPts val="1400"/>
              </a:spcBef>
            </a:pPr>
            <a:r>
              <a:rPr lang="en-US" sz="2200" dirty="0">
                <a:solidFill>
                  <a:schemeClr val="accent3">
                    <a:lumMod val="25000"/>
                  </a:schemeClr>
                </a:solidFill>
                <a:latin typeface="Abadi" panose="020B0604020104020204" pitchFamily="34" charset="0"/>
              </a:rPr>
              <a:t>The Class represents the number of successful and unsuccessful launches with 1 and 0 respectively.</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C211CF6-9075-E659-261C-9FBB428AB613}"/>
              </a:ext>
            </a:extLst>
          </p:cNvPr>
          <p:cNvPicPr>
            <a:picLocks noChangeAspect="1"/>
          </p:cNvPicPr>
          <p:nvPr/>
        </p:nvPicPr>
        <p:blipFill>
          <a:blip r:embed="rId3"/>
          <a:stretch>
            <a:fillRect/>
          </a:stretch>
        </p:blipFill>
        <p:spPr>
          <a:xfrm>
            <a:off x="575707" y="1606677"/>
            <a:ext cx="10066892" cy="250851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F284758-0B6A-C73C-F450-F3F15311649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2341688-FF58-7E5B-F365-C954DF1295EE}"/>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80D5777A-668C-5122-D418-390201E7FBE1}"/>
              </a:ext>
            </a:extLst>
          </p:cNvPr>
          <p:cNvSpPr>
            <a:spLocks noGrp="1"/>
          </p:cNvSpPr>
          <p:nvPr>
            <p:ph type="body" sz="half" idx="4294967295"/>
          </p:nvPr>
        </p:nvSpPr>
        <p:spPr>
          <a:xfrm>
            <a:off x="770010" y="4334934"/>
            <a:ext cx="9872589" cy="180005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illustrates that the VAFB SLC 4E launch site is exclusively utilized for PO and SSO orbits, whereas the CCAFS SLC 40 launch site is versatile and supports nearly all orbit types.</a:t>
            </a:r>
          </a:p>
          <a:p>
            <a:pPr>
              <a:lnSpc>
                <a:spcPct val="100000"/>
              </a:lnSpc>
              <a:spcBef>
                <a:spcPts val="1400"/>
              </a:spcBef>
            </a:pPr>
            <a:r>
              <a:rPr lang="en-US" sz="2200" dirty="0">
                <a:solidFill>
                  <a:schemeClr val="accent3">
                    <a:lumMod val="25000"/>
                  </a:schemeClr>
                </a:solidFill>
                <a:latin typeface="Abadi" panose="020B0604020104020204" pitchFamily="34" charset="0"/>
              </a:rPr>
              <a:t>The Class represents the number of successful and unsuccessful launches with 1 and 0 respectively.</a:t>
            </a:r>
          </a:p>
        </p:txBody>
      </p:sp>
      <p:sp>
        <p:nvSpPr>
          <p:cNvPr id="4" name="Title 1">
            <a:extLst>
              <a:ext uri="{FF2B5EF4-FFF2-40B4-BE49-F238E27FC236}">
                <a16:creationId xmlns:a16="http://schemas.microsoft.com/office/drawing/2014/main" id="{BBD96243-936E-9AEC-F3DC-03D2260C61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vs. Orbit Type</a:t>
            </a:r>
            <a:endParaRPr lang="en-US" dirty="0">
              <a:solidFill>
                <a:srgbClr val="0B49CB"/>
              </a:solidFill>
            </a:endParaRPr>
          </a:p>
        </p:txBody>
      </p:sp>
      <p:pic>
        <p:nvPicPr>
          <p:cNvPr id="7" name="Picture 6">
            <a:extLst>
              <a:ext uri="{FF2B5EF4-FFF2-40B4-BE49-F238E27FC236}">
                <a16:creationId xmlns:a16="http://schemas.microsoft.com/office/drawing/2014/main" id="{944BA7DD-5A9E-DAB5-B560-F34ED34D4D9E}"/>
              </a:ext>
            </a:extLst>
          </p:cNvPr>
          <p:cNvPicPr>
            <a:picLocks noChangeAspect="1"/>
          </p:cNvPicPr>
          <p:nvPr/>
        </p:nvPicPr>
        <p:blipFill>
          <a:blip r:embed="rId3"/>
          <a:stretch>
            <a:fillRect/>
          </a:stretch>
        </p:blipFill>
        <p:spPr>
          <a:xfrm>
            <a:off x="770010" y="1352024"/>
            <a:ext cx="9872589" cy="2828482"/>
          </a:xfrm>
          <a:prstGeom prst="rect">
            <a:avLst/>
          </a:prstGeom>
        </p:spPr>
      </p:pic>
    </p:spTree>
    <p:extLst>
      <p:ext uri="{BB962C8B-B14F-4D97-AF65-F5344CB8AC3E}">
        <p14:creationId xmlns:p14="http://schemas.microsoft.com/office/powerpoint/2010/main" val="104580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97241"/>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line plot shows the successful launches percentage as the years go by.</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successful launches has increased year on year except a blip in 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3E7733C-AEF8-AE7D-C6D6-55F9EFF6FB5C}"/>
              </a:ext>
            </a:extLst>
          </p:cNvPr>
          <p:cNvPicPr>
            <a:picLocks noChangeAspect="1"/>
          </p:cNvPicPr>
          <p:nvPr/>
        </p:nvPicPr>
        <p:blipFill>
          <a:blip r:embed="rId3"/>
          <a:stretch>
            <a:fillRect/>
          </a:stretch>
        </p:blipFill>
        <p:spPr>
          <a:xfrm>
            <a:off x="4990946" y="1397241"/>
            <a:ext cx="6294665" cy="419898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distinct Launch_Site from SPACEXTBL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4 launch sites used in Space X for launching rockets. Distinct keyword used to extract the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09003E30-9804-9487-97FC-6E05468D2879}"/>
              </a:ext>
            </a:extLst>
          </p:cNvPr>
          <p:cNvPicPr>
            <a:picLocks noChangeAspect="1"/>
          </p:cNvPicPr>
          <p:nvPr/>
        </p:nvPicPr>
        <p:blipFill>
          <a:blip r:embed="rId3"/>
          <a:stretch>
            <a:fillRect/>
          </a:stretch>
        </p:blipFill>
        <p:spPr>
          <a:xfrm>
            <a:off x="923232" y="2376949"/>
            <a:ext cx="2665899" cy="199185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 from SPACEXTBL where Launch_Site like 'CCA%' \limit 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These are 5 records whose launch site starts with CCA. Limit used to see only 5 records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84BB085-CE34-2932-F6BC-AC42BB82C946}"/>
              </a:ext>
            </a:extLst>
          </p:cNvPr>
          <p:cNvPicPr>
            <a:picLocks noChangeAspect="1"/>
          </p:cNvPicPr>
          <p:nvPr/>
        </p:nvPicPr>
        <p:blipFill>
          <a:blip r:embed="rId3"/>
          <a:stretch>
            <a:fillRect/>
          </a:stretch>
        </p:blipFill>
        <p:spPr>
          <a:xfrm>
            <a:off x="860222" y="2241423"/>
            <a:ext cx="9655377" cy="29339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sum(PAYLOAD_MASS__KG_) from SPACEXTBL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is 619,967 kgs. Sum of all weights of the column has been using sum keyword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CA7F6AD-9970-6C3A-37EB-F8E3ACD9B4F0}"/>
              </a:ext>
            </a:extLst>
          </p:cNvPr>
          <p:cNvPicPr>
            <a:picLocks noChangeAspect="1"/>
          </p:cNvPicPr>
          <p:nvPr/>
        </p:nvPicPr>
        <p:blipFill>
          <a:blip r:embed="rId3"/>
          <a:stretch>
            <a:fillRect/>
          </a:stretch>
        </p:blipFill>
        <p:spPr>
          <a:xfrm>
            <a:off x="988395" y="2305871"/>
            <a:ext cx="3318915" cy="86066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3843" y="1940693"/>
            <a:ext cx="9407841" cy="31735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This project explores the analysis of SpaceX’s Falcon9 launch vehicle to understand mission trends, assess success rates, and derive actionable insights from data.</a:t>
            </a:r>
          </a:p>
          <a:p>
            <a:pPr>
              <a:lnSpc>
                <a:spcPct val="100000"/>
              </a:lnSpc>
              <a:spcBef>
                <a:spcPts val="1400"/>
              </a:spcBef>
            </a:pPr>
            <a:r>
              <a:rPr lang="en-US" sz="2200" dirty="0">
                <a:solidFill>
                  <a:schemeClr val="tx1"/>
                </a:solidFill>
                <a:latin typeface="Abadi" panose="020B0604020104020204" pitchFamily="34" charset="0"/>
              </a:rPr>
              <a:t>The methodology involves data collection, cleaning, visualization, and predictive modeling to deliver a comprehensive understanding of launch outcomes.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avg(PAYLOAD_MASS__KG_) from SPACEXTBL where Booster_Version like '%F9 v1.1%’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mass of payload for booster version F9 v1.1 is 2534.67kgs. Avg used to get average mass and like used to filter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5D20625-679B-887B-1F89-D6B7608F0AB5}"/>
              </a:ext>
            </a:extLst>
          </p:cNvPr>
          <p:cNvPicPr>
            <a:picLocks noChangeAspect="1"/>
          </p:cNvPicPr>
          <p:nvPr/>
        </p:nvPicPr>
        <p:blipFill>
          <a:blip r:embed="rId3"/>
          <a:stretch>
            <a:fillRect/>
          </a:stretch>
        </p:blipFill>
        <p:spPr>
          <a:xfrm>
            <a:off x="972734" y="2673321"/>
            <a:ext cx="3321659" cy="109434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%sql Select min(Date)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First Successful ground landing date was on 22/12/2015. min gives the earliest date and where used to filter the landing outcome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04BAE5C-ED2C-D01D-5C60-BD35525419A8}"/>
              </a:ext>
            </a:extLst>
          </p:cNvPr>
          <p:cNvPicPr>
            <a:picLocks noChangeAspect="1"/>
          </p:cNvPicPr>
          <p:nvPr/>
        </p:nvPicPr>
        <p:blipFill>
          <a:blip r:embed="rId3"/>
          <a:stretch>
            <a:fillRect/>
          </a:stretch>
        </p:blipFill>
        <p:spPr>
          <a:xfrm>
            <a:off x="1050665" y="2721964"/>
            <a:ext cx="1623201" cy="80016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%sql Select Booster_Version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(drone ship)' and PAYLOAD_MASS__KG_ between 4000 and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4 booster versions where drone ship landing was successful between 4000 and 6000 kgs. Where and between used here for filtering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BA183E5-C863-9731-EC1A-98B7C31FCA0D}"/>
              </a:ext>
            </a:extLst>
          </p:cNvPr>
          <p:cNvPicPr>
            <a:picLocks noChangeAspect="1"/>
          </p:cNvPicPr>
          <p:nvPr/>
        </p:nvPicPr>
        <p:blipFill>
          <a:blip r:embed="rId3"/>
          <a:stretch>
            <a:fillRect/>
          </a:stretch>
        </p:blipFill>
        <p:spPr>
          <a:xfrm>
            <a:off x="838128" y="2735093"/>
            <a:ext cx="2018286" cy="175223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AS count FROM SPACEXTBL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has been only 1 mission outcome failure amongst all launches. Count has been used to get the number of success and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90D0082-9A15-32C2-2C31-EDE39B625E7B}"/>
              </a:ext>
            </a:extLst>
          </p:cNvPr>
          <p:cNvPicPr>
            <a:picLocks noChangeAspect="1"/>
          </p:cNvPicPr>
          <p:nvPr/>
        </p:nvPicPr>
        <p:blipFill>
          <a:blip r:embed="rId3"/>
          <a:stretch>
            <a:fillRect/>
          </a:stretch>
        </p:blipFill>
        <p:spPr>
          <a:xfrm>
            <a:off x="868564" y="2722390"/>
            <a:ext cx="3076018" cy="17564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876" y="145309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Select Booster_Version from SPACEXTBL where PAYLOAD_MASS__KG_ = ( select max(PAYLOAD_MASS__KG_) from SPACEXTBL)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above list has all the boosters that have carried maximum payload. Subquery has been used to get the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BA40CB0-241B-2E72-8B45-1690BDADB24A}"/>
              </a:ext>
            </a:extLst>
          </p:cNvPr>
          <p:cNvPicPr>
            <a:picLocks noChangeAspect="1"/>
          </p:cNvPicPr>
          <p:nvPr/>
        </p:nvPicPr>
        <p:blipFill>
          <a:blip r:embed="rId3"/>
          <a:stretch>
            <a:fillRect/>
          </a:stretch>
        </p:blipFill>
        <p:spPr>
          <a:xfrm>
            <a:off x="1150547" y="2307793"/>
            <a:ext cx="1863585" cy="249768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%sql Select substr(Date, 6,2) as Month, Booster_Version, Launch_Site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'Failure (drone ship)' and substr(Date,1,4)='2015’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has been 2 failures in the year 2015 in the months of Jan and April. Where and substring has been used to filter the database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E36FCD4-AEA3-27B8-E976-5BB2FB20733A}"/>
              </a:ext>
            </a:extLst>
          </p:cNvPr>
          <p:cNvPicPr>
            <a:picLocks noChangeAspect="1"/>
          </p:cNvPicPr>
          <p:nvPr/>
        </p:nvPicPr>
        <p:blipFill>
          <a:blip r:embed="rId3"/>
          <a:stretch>
            <a:fillRect/>
          </a:stretch>
        </p:blipFill>
        <p:spPr>
          <a:xfrm>
            <a:off x="911323" y="3107017"/>
            <a:ext cx="3249344" cy="11178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AS count FROM SPACEXTBL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above list is the landing outcomes of all launches from 2010-06-04 to 2017-03-20. between used to filter the dates and they have been grouped by landing 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786A233-91B1-17E5-B083-1DD8A334D24B}"/>
              </a:ext>
            </a:extLst>
          </p:cNvPr>
          <p:cNvPicPr>
            <a:picLocks noChangeAspect="1"/>
          </p:cNvPicPr>
          <p:nvPr/>
        </p:nvPicPr>
        <p:blipFill>
          <a:blip r:embed="rId3"/>
          <a:stretch>
            <a:fillRect/>
          </a:stretch>
        </p:blipFill>
        <p:spPr>
          <a:xfrm>
            <a:off x="1065435" y="2939933"/>
            <a:ext cx="2118032" cy="203339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82363"/>
            <a:ext cx="9745589" cy="10946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4 launch sites used by SpaceX. 3 of them are located in the state of Florida and 1 is in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Launch Sites</a:t>
            </a:r>
          </a:p>
        </p:txBody>
      </p:sp>
      <p:pic>
        <p:nvPicPr>
          <p:cNvPr id="6" name="Picture 5">
            <a:extLst>
              <a:ext uri="{FF2B5EF4-FFF2-40B4-BE49-F238E27FC236}">
                <a16:creationId xmlns:a16="http://schemas.microsoft.com/office/drawing/2014/main" id="{016587EA-56A7-9C15-5C31-114535D2D3DD}"/>
              </a:ext>
            </a:extLst>
          </p:cNvPr>
          <p:cNvPicPr>
            <a:picLocks noChangeAspect="1"/>
          </p:cNvPicPr>
          <p:nvPr/>
        </p:nvPicPr>
        <p:blipFill>
          <a:blip r:embed="rId3"/>
          <a:stretch>
            <a:fillRect/>
          </a:stretch>
        </p:blipFill>
        <p:spPr>
          <a:xfrm>
            <a:off x="1291173" y="1436198"/>
            <a:ext cx="8373822" cy="297473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8233" y="5263116"/>
            <a:ext cx="9745589" cy="13928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number of successful and unsuccessful launches of each site has been given using Marker Cluster</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Failed Launches of each Site</a:t>
            </a:r>
          </a:p>
        </p:txBody>
      </p:sp>
      <p:pic>
        <p:nvPicPr>
          <p:cNvPr id="4" name="Picture 3">
            <a:extLst>
              <a:ext uri="{FF2B5EF4-FFF2-40B4-BE49-F238E27FC236}">
                <a16:creationId xmlns:a16="http://schemas.microsoft.com/office/drawing/2014/main" id="{51F4324A-7E5B-05CD-A58C-E724685E8E8C}"/>
              </a:ext>
            </a:extLst>
          </p:cNvPr>
          <p:cNvPicPr>
            <a:picLocks noChangeAspect="1"/>
          </p:cNvPicPr>
          <p:nvPr/>
        </p:nvPicPr>
        <p:blipFill>
          <a:blip r:embed="rId3"/>
          <a:stretch>
            <a:fillRect/>
          </a:stretch>
        </p:blipFill>
        <p:spPr>
          <a:xfrm>
            <a:off x="1306415" y="1683869"/>
            <a:ext cx="9156022" cy="333608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92063"/>
            <a:ext cx="10014104" cy="3975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pitchFamily="34" charset="0"/>
              </a:rPr>
              <a:t>SpaceX, a leader in aerospace innovation, conducts numerous launches aimed at advancing space exploration and commercial satellite deployment. This project leverages SpaceX's publicly available data to analyze launch trends, mission outcomes, and operational efficiency.</a:t>
            </a:r>
          </a:p>
          <a:p>
            <a:pPr>
              <a:spcBef>
                <a:spcPts val="1400"/>
              </a:spcBef>
            </a:pPr>
            <a:r>
              <a:rPr lang="en-US" sz="2200" dirty="0">
                <a:solidFill>
                  <a:schemeClr val="tx1"/>
                </a:solidFill>
                <a:latin typeface="Abadi" panose="020B0604020104020204" pitchFamily="34" charset="0"/>
              </a:rPr>
              <a:t>Problems you want to find answers:</a:t>
            </a:r>
          </a:p>
          <a:p>
            <a:pPr marL="457200" indent="-457200">
              <a:buFont typeface="+mj-lt"/>
              <a:buAutoNum type="arabicPeriod"/>
            </a:pPr>
            <a:r>
              <a:rPr lang="en-US" sz="2200" dirty="0">
                <a:solidFill>
                  <a:schemeClr val="tx1"/>
                </a:solidFill>
                <a:latin typeface="Abadi" panose="020B0604020104020204" pitchFamily="34" charset="0"/>
              </a:rPr>
              <a:t>Which launch sites have the highest number of launches and success rates?</a:t>
            </a:r>
          </a:p>
          <a:p>
            <a:pPr marL="457200" indent="-457200">
              <a:buFont typeface="+mj-lt"/>
              <a:buAutoNum type="arabicPeriod"/>
            </a:pPr>
            <a:r>
              <a:rPr lang="en-US" sz="2200" dirty="0">
                <a:solidFill>
                  <a:schemeClr val="tx1"/>
                </a:solidFill>
                <a:latin typeface="Abadi" panose="020B0604020104020204" pitchFamily="34" charset="0"/>
              </a:rPr>
              <a:t>How does payload mass affect the success of a launch in various orbit types</a:t>
            </a:r>
          </a:p>
          <a:p>
            <a:pPr marL="457200" indent="-457200">
              <a:buFont typeface="+mj-lt"/>
              <a:buAutoNum type="arabicPeriod"/>
            </a:pPr>
            <a:r>
              <a:rPr lang="en-US" sz="2200" dirty="0">
                <a:solidFill>
                  <a:schemeClr val="tx1"/>
                </a:solidFill>
                <a:latin typeface="Abadi" panose="020B0604020104020204" pitchFamily="34" charset="0"/>
              </a:rPr>
              <a:t>What trends can be observed in launch success over the years?</a:t>
            </a:r>
          </a:p>
          <a:p>
            <a:pPr marL="457200" indent="-457200">
              <a:buFont typeface="+mj-lt"/>
              <a:buAutoNum type="arabicPeriod"/>
            </a:pPr>
            <a:r>
              <a:rPr lang="en-US" sz="2200" dirty="0">
                <a:solidFill>
                  <a:schemeClr val="tx1"/>
                </a:solidFill>
                <a:latin typeface="Abadi" panose="020B0604020104020204" pitchFamily="34" charset="0"/>
              </a:rPr>
              <a:t>Which factors, such as flight numbers, orbit types, or payload sizes, influence mission outcomes?</a:t>
            </a:r>
          </a:p>
          <a:p>
            <a:pPr marL="457200" indent="-457200">
              <a:buFont typeface="+mj-lt"/>
              <a:buAutoNum type="arabicPeriod"/>
            </a:pPr>
            <a:r>
              <a:rPr lang="en-US" sz="2200" dirty="0">
                <a:solidFill>
                  <a:schemeClr val="tx1"/>
                </a:solidFill>
                <a:latin typeface="Abadi" panose="020B0604020104020204" pitchFamily="34" charset="0"/>
              </a:rPr>
              <a:t>How can predictive models be utilized to forecast launch success effectively?</a:t>
            </a:r>
          </a:p>
          <a:p>
            <a:pPr marL="457200" indent="-457200">
              <a:buFont typeface="+mj-lt"/>
              <a:buAutoNum type="arabicPeriod"/>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B47C3E3-6ADC-CA0E-9DFA-E799CF177B0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643E2D-0A00-EE40-B078-4D502E76069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9922150-9214-AE7F-83AB-F339DC8BE6F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Failed Launches of each Site</a:t>
            </a:r>
          </a:p>
        </p:txBody>
      </p:sp>
      <p:pic>
        <p:nvPicPr>
          <p:cNvPr id="2" name="Picture 1">
            <a:extLst>
              <a:ext uri="{FF2B5EF4-FFF2-40B4-BE49-F238E27FC236}">
                <a16:creationId xmlns:a16="http://schemas.microsoft.com/office/drawing/2014/main" id="{50353581-9ED9-7C67-87BC-A444EBEDA1C1}"/>
              </a:ext>
            </a:extLst>
          </p:cNvPr>
          <p:cNvPicPr>
            <a:picLocks noChangeAspect="1"/>
          </p:cNvPicPr>
          <p:nvPr/>
        </p:nvPicPr>
        <p:blipFill>
          <a:blip r:embed="rId3"/>
          <a:stretch>
            <a:fillRect/>
          </a:stretch>
        </p:blipFill>
        <p:spPr>
          <a:xfrm>
            <a:off x="770011" y="1496644"/>
            <a:ext cx="5736354" cy="4930567"/>
          </a:xfrm>
          <a:prstGeom prst="rect">
            <a:avLst/>
          </a:prstGeom>
        </p:spPr>
      </p:pic>
      <p:sp>
        <p:nvSpPr>
          <p:cNvPr id="7" name="TextBox 6">
            <a:extLst>
              <a:ext uri="{FF2B5EF4-FFF2-40B4-BE49-F238E27FC236}">
                <a16:creationId xmlns:a16="http://schemas.microsoft.com/office/drawing/2014/main" id="{62610912-C549-63E8-E0F1-761AE05EF46F}"/>
              </a:ext>
            </a:extLst>
          </p:cNvPr>
          <p:cNvSpPr txBox="1"/>
          <p:nvPr/>
        </p:nvSpPr>
        <p:spPr>
          <a:xfrm>
            <a:off x="6964326" y="1773595"/>
            <a:ext cx="4210493" cy="3200876"/>
          </a:xfrm>
          <a:prstGeom prst="rect">
            <a:avLst/>
          </a:prstGeom>
          <a:noFill/>
        </p:spPr>
        <p:txBody>
          <a:bodyPr wrap="square" rtlCol="0">
            <a:spAutoFit/>
          </a:bodyPr>
          <a:lstStyle/>
          <a:p>
            <a:pPr marL="342900" indent="-342900">
              <a:buFont typeface="Arial" panose="020B0604020202020204" pitchFamily="34" charset="0"/>
              <a:buChar char="•"/>
            </a:pPr>
            <a:r>
              <a:rPr lang="en-IN" sz="2200" dirty="0">
                <a:latin typeface="Abadi" panose="020B0604020104020204" pitchFamily="34" charset="0"/>
              </a:rPr>
              <a:t>This is the zoomed in image of the Cluster for the site </a:t>
            </a:r>
            <a:r>
              <a:rPr lang="en-IN" sz="2400" b="0" i="0" dirty="0">
                <a:effectLst/>
                <a:latin typeface="system-ui"/>
              </a:rPr>
              <a:t>KSC LC-39A</a:t>
            </a:r>
            <a:r>
              <a:rPr lang="en-IN" sz="2200" dirty="0">
                <a:latin typeface="Abadi" panose="020B0604020104020204" pitchFamily="34" charset="0"/>
              </a:rPr>
              <a:t>.</a:t>
            </a:r>
          </a:p>
          <a:p>
            <a:pPr marL="342900" indent="-342900">
              <a:buFont typeface="Arial" panose="020B0604020202020204" pitchFamily="34" charset="0"/>
              <a:buChar char="•"/>
            </a:pPr>
            <a:r>
              <a:rPr lang="en-IN" sz="2200" dirty="0">
                <a:latin typeface="Abadi" panose="020B0604020104020204" pitchFamily="34" charset="0"/>
              </a:rPr>
              <a:t>The green and red icons show the number of successful and unsuccessful launches of SpaceX satellites in this particular launch site.</a:t>
            </a:r>
          </a:p>
          <a:p>
            <a:endParaRPr lang="en-IN" sz="2200" dirty="0">
              <a:latin typeface="Abadi" panose="020B0604020104020204" pitchFamily="34" charset="0"/>
            </a:endParaRPr>
          </a:p>
        </p:txBody>
      </p:sp>
    </p:spTree>
    <p:extLst>
      <p:ext uri="{BB962C8B-B14F-4D97-AF65-F5344CB8AC3E}">
        <p14:creationId xmlns:p14="http://schemas.microsoft.com/office/powerpoint/2010/main" val="3771068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862832"/>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is close to the coastline. All 4 launch sites are close to the coastline. </a:t>
            </a:r>
          </a:p>
          <a:p>
            <a:pPr>
              <a:lnSpc>
                <a:spcPct val="100000"/>
              </a:lnSpc>
              <a:spcBef>
                <a:spcPts val="1400"/>
              </a:spcBef>
            </a:pPr>
            <a:r>
              <a:rPr lang="en-US" sz="2200" dirty="0">
                <a:solidFill>
                  <a:schemeClr val="accent3">
                    <a:lumMod val="25000"/>
                  </a:schemeClr>
                </a:solidFill>
                <a:latin typeface="Abadi" panose="020B0604020104020204" pitchFamily="34" charset="0"/>
              </a:rPr>
              <a:t>They have highways and other roads pretty close to the launch site which helps in logistics</a:t>
            </a:r>
          </a:p>
          <a:p>
            <a:pPr>
              <a:lnSpc>
                <a:spcPct val="100000"/>
              </a:lnSpc>
              <a:spcBef>
                <a:spcPts val="1400"/>
              </a:spcBef>
            </a:pPr>
            <a:r>
              <a:rPr lang="en-US" sz="2200" dirty="0">
                <a:solidFill>
                  <a:schemeClr val="accent3">
                    <a:lumMod val="25000"/>
                  </a:schemeClr>
                </a:solidFill>
                <a:latin typeface="Abadi" panose="020B0604020104020204" pitchFamily="34" charset="0"/>
              </a:rPr>
              <a:t>There are placed on the outskirts of a city. This launch site 15kms away from the nearest city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 to other Locations</a:t>
            </a:r>
          </a:p>
        </p:txBody>
      </p:sp>
      <p:pic>
        <p:nvPicPr>
          <p:cNvPr id="4" name="Picture 3">
            <a:extLst>
              <a:ext uri="{FF2B5EF4-FFF2-40B4-BE49-F238E27FC236}">
                <a16:creationId xmlns:a16="http://schemas.microsoft.com/office/drawing/2014/main" id="{FBA6D243-DC4F-3B77-B507-F55CEFEE5D61}"/>
              </a:ext>
            </a:extLst>
          </p:cNvPr>
          <p:cNvPicPr>
            <a:picLocks noChangeAspect="1"/>
          </p:cNvPicPr>
          <p:nvPr/>
        </p:nvPicPr>
        <p:blipFill>
          <a:blip r:embed="rId3"/>
          <a:stretch>
            <a:fillRect/>
          </a:stretch>
        </p:blipFill>
        <p:spPr>
          <a:xfrm>
            <a:off x="770011" y="1377890"/>
            <a:ext cx="8597827" cy="21947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highest number of successful launches is from the site KSC LC -39A accounting for about 42% of total successful launches. The share of other sites has been visualized in the pie chart with the names given in the side.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11" name="Picture 10">
            <a:extLst>
              <a:ext uri="{FF2B5EF4-FFF2-40B4-BE49-F238E27FC236}">
                <a16:creationId xmlns:a16="http://schemas.microsoft.com/office/drawing/2014/main" id="{ACEF1F00-DCCD-37B9-229D-7C901360D745}"/>
              </a:ext>
            </a:extLst>
          </p:cNvPr>
          <p:cNvPicPr>
            <a:picLocks noChangeAspect="1"/>
          </p:cNvPicPr>
          <p:nvPr/>
        </p:nvPicPr>
        <p:blipFill>
          <a:blip r:embed="rId3"/>
          <a:stretch>
            <a:fillRect/>
          </a:stretch>
        </p:blipFill>
        <p:spPr>
          <a:xfrm>
            <a:off x="571074" y="1427664"/>
            <a:ext cx="10234947" cy="333572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2533" y="4309533"/>
            <a:ext cx="10913078" cy="1867430"/>
          </a:xfrm>
          <a:prstGeom prst="rect">
            <a:avLst/>
          </a:prstGeom>
        </p:spPr>
        <p:txBody>
          <a:bodyPr lIns="91440" tIns="45720" rIns="91440" bIns="45720" anchor="t">
            <a:normAutofit/>
          </a:bodyPr>
          <a:lstStyle/>
          <a:p>
            <a:pPr marL="0" indent="0">
              <a:buNone/>
            </a:pPr>
            <a:r>
              <a:rPr lang="en-US" sz="2800" dirty="0">
                <a:solidFill>
                  <a:schemeClr val="accent3">
                    <a:lumMod val="25000"/>
                  </a:schemeClr>
                </a:solidFill>
                <a:latin typeface="Abadi"/>
              </a:rPr>
              <a:t>KSC LC -39A site has the highest launch success ratio of 77% compared to all other sites. In the legend, 1 represents successful launches and 0 failures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the highest launch success ratio </a:t>
            </a:r>
          </a:p>
        </p:txBody>
      </p:sp>
      <p:pic>
        <p:nvPicPr>
          <p:cNvPr id="4" name="Picture 3">
            <a:extLst>
              <a:ext uri="{FF2B5EF4-FFF2-40B4-BE49-F238E27FC236}">
                <a16:creationId xmlns:a16="http://schemas.microsoft.com/office/drawing/2014/main" id="{F13AFD84-507F-2FF8-575A-68607B819EA8}"/>
              </a:ext>
            </a:extLst>
          </p:cNvPr>
          <p:cNvPicPr>
            <a:picLocks noChangeAspect="1"/>
          </p:cNvPicPr>
          <p:nvPr/>
        </p:nvPicPr>
        <p:blipFill>
          <a:blip r:embed="rId3"/>
          <a:stretch>
            <a:fillRect/>
          </a:stretch>
        </p:blipFill>
        <p:spPr>
          <a:xfrm>
            <a:off x="101600" y="1379102"/>
            <a:ext cx="11963400" cy="27281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5077" y="4033520"/>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a scatter plot between payload mass and launch outcome. The points at the bottom(class 0) are failures and ones at the top(class 1) are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colors represent the booster version used for the rockets and we can see how different boosters are used for different mass and their success and failures</a:t>
            </a:r>
          </a:p>
          <a:p>
            <a:pPr>
              <a:lnSpc>
                <a:spcPct val="100000"/>
              </a:lnSpc>
              <a:spcBef>
                <a:spcPts val="1400"/>
              </a:spcBef>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430874D1-42F4-A97A-77E6-2E914C67F20D}"/>
              </a:ext>
            </a:extLst>
          </p:cNvPr>
          <p:cNvPicPr>
            <a:picLocks noChangeAspect="1"/>
          </p:cNvPicPr>
          <p:nvPr/>
        </p:nvPicPr>
        <p:blipFill>
          <a:blip r:embed="rId3"/>
          <a:stretch>
            <a:fillRect/>
          </a:stretch>
        </p:blipFill>
        <p:spPr>
          <a:xfrm>
            <a:off x="0" y="1294286"/>
            <a:ext cx="12192000" cy="253264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5703" y="1629145"/>
            <a:ext cx="4046539" cy="322993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chart represents how accurately the models classify the training set</a:t>
            </a:r>
          </a:p>
          <a:p>
            <a:pPr>
              <a:lnSpc>
                <a:spcPct val="100000"/>
              </a:lnSpc>
              <a:spcBef>
                <a:spcPts val="1400"/>
              </a:spcBef>
            </a:pPr>
            <a:r>
              <a:rPr lang="en-US" sz="2200" dirty="0">
                <a:solidFill>
                  <a:schemeClr val="accent3">
                    <a:lumMod val="25000"/>
                  </a:schemeClr>
                </a:solidFill>
                <a:latin typeface="Abadi" panose="020B0604020104020204" pitchFamily="34" charset="0"/>
              </a:rPr>
              <a:t>From the chart we can conclude that Decision Tree is the best method to use for this dataset.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DCD954F-5886-6F73-7012-9152059835A7}"/>
              </a:ext>
            </a:extLst>
          </p:cNvPr>
          <p:cNvPicPr>
            <a:picLocks noChangeAspect="1"/>
          </p:cNvPicPr>
          <p:nvPr/>
        </p:nvPicPr>
        <p:blipFill>
          <a:blip r:embed="rId3"/>
          <a:stretch>
            <a:fillRect/>
          </a:stretch>
        </p:blipFill>
        <p:spPr>
          <a:xfrm>
            <a:off x="5293489" y="1618512"/>
            <a:ext cx="6538527" cy="427519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84615"/>
            <a:ext cx="4503738" cy="455715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of the test set done using Decision Tree classification method</a:t>
            </a:r>
          </a:p>
          <a:p>
            <a:pPr>
              <a:lnSpc>
                <a:spcPct val="100000"/>
              </a:lnSpc>
              <a:spcBef>
                <a:spcPts val="1400"/>
              </a:spcBef>
            </a:pPr>
            <a:r>
              <a:rPr lang="en-US" sz="2200" dirty="0">
                <a:solidFill>
                  <a:schemeClr val="accent3">
                    <a:lumMod val="25000"/>
                  </a:schemeClr>
                </a:solidFill>
                <a:latin typeface="Abadi" panose="020B0604020104020204" pitchFamily="34" charset="0"/>
              </a:rPr>
              <a:t>From the confusion matrix, we can see that there are 18 samples in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The model is accurately predicting when the satellite is successfully landing</a:t>
            </a:r>
          </a:p>
          <a:p>
            <a:pPr>
              <a:lnSpc>
                <a:spcPct val="100000"/>
              </a:lnSpc>
              <a:spcBef>
                <a:spcPts val="1400"/>
              </a:spcBef>
            </a:pPr>
            <a:r>
              <a:rPr lang="en-US" sz="2200" dirty="0">
                <a:solidFill>
                  <a:schemeClr val="accent3">
                    <a:lumMod val="25000"/>
                  </a:schemeClr>
                </a:solidFill>
                <a:latin typeface="Abadi" panose="020B0604020104020204" pitchFamily="34" charset="0"/>
              </a:rPr>
              <a:t>The accuracy is less when it comes to unsuccessful landings where it classifies 3 unsuccessful landings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A60040F-3ECE-8492-7175-4AAEE3F892FD}"/>
              </a:ext>
            </a:extLst>
          </p:cNvPr>
          <p:cNvPicPr>
            <a:picLocks noChangeAspect="1"/>
          </p:cNvPicPr>
          <p:nvPr/>
        </p:nvPicPr>
        <p:blipFill>
          <a:blip r:embed="rId3"/>
          <a:stretch>
            <a:fillRect/>
          </a:stretch>
        </p:blipFill>
        <p:spPr>
          <a:xfrm>
            <a:off x="5554874" y="1468418"/>
            <a:ext cx="5730737" cy="455715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2279091"/>
            <a:ext cx="1006456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vehicles have a specific payload that they can carry with VAFB SLC 4E site used for lower payloads</a:t>
            </a:r>
          </a:p>
          <a:p>
            <a:pPr>
              <a:lnSpc>
                <a:spcPct val="100000"/>
              </a:lnSpc>
              <a:spcBef>
                <a:spcPts val="1400"/>
              </a:spcBef>
            </a:pPr>
            <a:r>
              <a:rPr lang="en-US" sz="2200" dirty="0">
                <a:solidFill>
                  <a:schemeClr val="accent3">
                    <a:lumMod val="25000"/>
                  </a:schemeClr>
                </a:solidFill>
                <a:latin typeface="Abadi" panose="020B0604020104020204" pitchFamily="34" charset="0"/>
              </a:rPr>
              <a:t>Success of a launch depends on the orbit where it is launched with orbits such as GEO, LEO, and SSO demonstrated higher success rates, whereas certain orbits like SO had no successful missions.</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the successful landing or positive landing rate are more for Polar, LEO and ISS. Payload greater than 10000kgs have been placed either in the ISS or VLEO orbit.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56C44B6-6760-9D99-28B4-B2981620EFB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1A8135-C1CE-4302-FA97-406E98DFC2EE}"/>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D0922CEB-6CA3-0573-BCA0-518AAF7B90C5}"/>
              </a:ext>
            </a:extLst>
          </p:cNvPr>
          <p:cNvSpPr>
            <a:spLocks noGrp="1"/>
          </p:cNvSpPr>
          <p:nvPr>
            <p:ph sz="half" idx="4294967295"/>
          </p:nvPr>
        </p:nvSpPr>
        <p:spPr>
          <a:xfrm>
            <a:off x="770011" y="2225928"/>
            <a:ext cx="1006456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clear upward trend in launch success rates was observed between 2010 and 2020, indicating improvements in SpaceX's technology and operational efficiency</a:t>
            </a:r>
          </a:p>
          <a:p>
            <a:pPr>
              <a:lnSpc>
                <a:spcPct val="100000"/>
              </a:lnSpc>
              <a:spcBef>
                <a:spcPts val="1400"/>
              </a:spcBef>
            </a:pPr>
            <a:r>
              <a:rPr lang="en-US" sz="2200" dirty="0">
                <a:solidFill>
                  <a:schemeClr val="accent3">
                    <a:lumMod val="25000"/>
                  </a:schemeClr>
                </a:solidFill>
                <a:latin typeface="Abadi" panose="020B0604020104020204" pitchFamily="34" charset="0"/>
              </a:rPr>
              <a:t>Among the applied models, the Decision Tree method achieved the best training accuracy, offering reliable predictions for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test accuracy, precision and recall are 83.3%, 80% and 100%. </a:t>
            </a:r>
          </a:p>
        </p:txBody>
      </p:sp>
      <p:sp>
        <p:nvSpPr>
          <p:cNvPr id="9" name="Title 1">
            <a:extLst>
              <a:ext uri="{FF2B5EF4-FFF2-40B4-BE49-F238E27FC236}">
                <a16:creationId xmlns:a16="http://schemas.microsoft.com/office/drawing/2014/main" id="{80638245-2EBE-F67B-669B-EEEA6F2167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2996934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link to the SpaceX API can be accessed </a:t>
            </a:r>
            <a:r>
              <a:rPr lang="en-US" sz="2200" dirty="0">
                <a:solidFill>
                  <a:schemeClr val="accent3">
                    <a:lumMod val="25000"/>
                  </a:schemeClr>
                </a:solidFill>
                <a:latin typeface="Abadi" panose="020B0604020104020204" pitchFamily="34" charset="0"/>
                <a:hlinkClick r:id="rId4"/>
              </a:rPr>
              <a:t>Here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Falcon9 Launch Vehicle Data used for web scraping is provided </a:t>
            </a:r>
            <a:r>
              <a:rPr lang="en-US" sz="2200" dirty="0">
                <a:solidFill>
                  <a:schemeClr val="accent3">
                    <a:lumMod val="25000"/>
                  </a:schemeClr>
                </a:solidFill>
                <a:latin typeface="Abadi" panose="020B0604020104020204" pitchFamily="34" charset="0"/>
                <a:hlinkClick r:id="rId5"/>
              </a:rPr>
              <a:t>Here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All code snippets are available on GitHub via the following link </a:t>
            </a:r>
            <a:r>
              <a:rPr lang="en-US" sz="2200" dirty="0">
                <a:solidFill>
                  <a:schemeClr val="accent3">
                    <a:lumMod val="25000"/>
                  </a:schemeClr>
                </a:solidFill>
                <a:latin typeface="Abadi" panose="020B0604020104020204" pitchFamily="34" charset="0"/>
                <a:hlinkClick r:id="rId6"/>
              </a:rPr>
              <a:t>Here</a:t>
            </a:r>
            <a:r>
              <a:rPr lang="en-US" sz="2200" dirty="0">
                <a:solidFill>
                  <a:schemeClr val="accent3">
                    <a:lumMod val="25000"/>
                  </a:schemeClr>
                </a:solidFill>
                <a:latin typeface="Abadi" panose="020B0604020104020204" pitchFamily="34" charset="0"/>
              </a:rPr>
              <a: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has been collected using SpaceX’s API and through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panose="020B0604020104020204" pitchFamily="34" charset="0"/>
              </a:rPr>
              <a:t>Handle missing values and create a binary numerical column to represent launch outcomes, indicating success or failure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panose="020B0604020104020204" pitchFamily="34" charset="0"/>
              </a:rPr>
              <a:t>Classification models were built to predict launch outcomes, with hyperparameters tuned using Grid Search and cross-validation, and performance evaluated through metrics like accuracy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by using the SpaceX API  and through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The details of the data collection process is explained further in the following slides.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The data for this analysis was obtained using the SpaceX API, with the process detailed in the accompanying flowchart</a:t>
            </a:r>
          </a:p>
          <a:p>
            <a:pPr>
              <a:lnSpc>
                <a:spcPct val="100000"/>
              </a:lnSpc>
              <a:spcBef>
                <a:spcPts val="1400"/>
              </a:spcBef>
            </a:pPr>
            <a:r>
              <a:rPr lang="en-US" sz="2200" dirty="0">
                <a:latin typeface="Abadi" panose="020B0604020104020204" pitchFamily="34" charset="0"/>
              </a:rPr>
              <a:t>The code for the project is given </a:t>
            </a:r>
            <a:r>
              <a:rPr lang="en-US" sz="2200" dirty="0">
                <a:latin typeface="Abadi" panose="020B0604020104020204" pitchFamily="34" charset="0"/>
                <a:hlinkClick r:id="rId3"/>
              </a:rPr>
              <a:t>Here</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422ADD66-004A-4610-C70A-70882B1DAE50}"/>
              </a:ext>
            </a:extLst>
          </p:cNvPr>
          <p:cNvSpPr/>
          <p:nvPr/>
        </p:nvSpPr>
        <p:spPr>
          <a:xfrm>
            <a:off x="6549655" y="2073349"/>
            <a:ext cx="3891517" cy="7230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Get JSON content using GET request</a:t>
            </a:r>
          </a:p>
        </p:txBody>
      </p:sp>
      <p:sp>
        <p:nvSpPr>
          <p:cNvPr id="7" name="Rectangle 6">
            <a:extLst>
              <a:ext uri="{FF2B5EF4-FFF2-40B4-BE49-F238E27FC236}">
                <a16:creationId xmlns:a16="http://schemas.microsoft.com/office/drawing/2014/main" id="{52E4EF9F-D56F-87CF-68AE-59B598410419}"/>
              </a:ext>
            </a:extLst>
          </p:cNvPr>
          <p:cNvSpPr/>
          <p:nvPr/>
        </p:nvSpPr>
        <p:spPr>
          <a:xfrm>
            <a:off x="6549654" y="3149637"/>
            <a:ext cx="3891517" cy="598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Parse through the data to get important features</a:t>
            </a:r>
          </a:p>
        </p:txBody>
      </p:sp>
      <p:sp>
        <p:nvSpPr>
          <p:cNvPr id="8" name="Rectangle 7">
            <a:extLst>
              <a:ext uri="{FF2B5EF4-FFF2-40B4-BE49-F238E27FC236}">
                <a16:creationId xmlns:a16="http://schemas.microsoft.com/office/drawing/2014/main" id="{2D205824-1D64-8722-754B-AD38CCBF329B}"/>
              </a:ext>
            </a:extLst>
          </p:cNvPr>
          <p:cNvSpPr/>
          <p:nvPr/>
        </p:nvSpPr>
        <p:spPr>
          <a:xfrm>
            <a:off x="6549656" y="4082903"/>
            <a:ext cx="3891517" cy="6273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Filter the dataset to include only Falcon9 launches</a:t>
            </a:r>
          </a:p>
        </p:txBody>
      </p:sp>
      <p:sp>
        <p:nvSpPr>
          <p:cNvPr id="9" name="Rectangle 8">
            <a:extLst>
              <a:ext uri="{FF2B5EF4-FFF2-40B4-BE49-F238E27FC236}">
                <a16:creationId xmlns:a16="http://schemas.microsoft.com/office/drawing/2014/main" id="{0F7E18E3-3F6C-821E-FF48-C5D31538E201}"/>
              </a:ext>
            </a:extLst>
          </p:cNvPr>
          <p:cNvSpPr/>
          <p:nvPr/>
        </p:nvSpPr>
        <p:spPr>
          <a:xfrm>
            <a:off x="6549657" y="5041033"/>
            <a:ext cx="3891516" cy="6273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Replace missing values with mean of the column</a:t>
            </a:r>
          </a:p>
        </p:txBody>
      </p:sp>
      <p:cxnSp>
        <p:nvCxnSpPr>
          <p:cNvPr id="11" name="Straight Arrow Connector 10">
            <a:extLst>
              <a:ext uri="{FF2B5EF4-FFF2-40B4-BE49-F238E27FC236}">
                <a16:creationId xmlns:a16="http://schemas.microsoft.com/office/drawing/2014/main" id="{B8EF31D1-DC57-5AC5-8B80-ECBE2C198C5F}"/>
              </a:ext>
            </a:extLst>
          </p:cNvPr>
          <p:cNvCxnSpPr>
            <a:stCxn id="2" idx="2"/>
            <a:endCxn id="7" idx="0"/>
          </p:cNvCxnSpPr>
          <p:nvPr/>
        </p:nvCxnSpPr>
        <p:spPr>
          <a:xfrm flipH="1">
            <a:off x="8495413" y="2796363"/>
            <a:ext cx="1" cy="3532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9CCF2F5-F078-11C8-2F12-DC035FDE1329}"/>
              </a:ext>
            </a:extLst>
          </p:cNvPr>
          <p:cNvCxnSpPr>
            <a:stCxn id="7" idx="2"/>
            <a:endCxn id="8" idx="0"/>
          </p:cNvCxnSpPr>
          <p:nvPr/>
        </p:nvCxnSpPr>
        <p:spPr>
          <a:xfrm>
            <a:off x="8495413" y="3747977"/>
            <a:ext cx="2" cy="334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E4455D4-0EF7-86D6-56CA-00E12B17F87F}"/>
              </a:ext>
            </a:extLst>
          </p:cNvPr>
          <p:cNvCxnSpPr>
            <a:stCxn id="8" idx="2"/>
            <a:endCxn id="9" idx="0"/>
          </p:cNvCxnSpPr>
          <p:nvPr/>
        </p:nvCxnSpPr>
        <p:spPr>
          <a:xfrm>
            <a:off x="8495415" y="4710224"/>
            <a:ext cx="0" cy="3308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has been collected from a Wikipedia page containing details of Falcon9 launch vehicle. The</a:t>
            </a:r>
            <a:r>
              <a:rPr lang="en-US" sz="2200" dirty="0">
                <a:latin typeface="Abadi" panose="020B0604020104020204" pitchFamily="34" charset="0"/>
              </a:rPr>
              <a:t> process is detailed in the accompanying flowchart</a:t>
            </a:r>
          </a:p>
          <a:p>
            <a:pPr>
              <a:lnSpc>
                <a:spcPct val="100000"/>
              </a:lnSpc>
              <a:spcBef>
                <a:spcPts val="1400"/>
              </a:spcBef>
            </a:pPr>
            <a:r>
              <a:rPr lang="en-US" sz="2200" dirty="0">
                <a:latin typeface="Abadi" panose="020B0604020104020204" pitchFamily="34" charset="0"/>
              </a:rPr>
              <a:t>The code for the project is given </a:t>
            </a:r>
            <a:r>
              <a:rPr lang="en-US" sz="2200" dirty="0">
                <a:latin typeface="Abadi" panose="020B0604020104020204" pitchFamily="34" charset="0"/>
                <a:hlinkClick r:id="rId3"/>
              </a:rPr>
              <a:t>Here</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08589"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B7946A92-FD56-BF07-281A-60785CE40734}"/>
              </a:ext>
            </a:extLst>
          </p:cNvPr>
          <p:cNvSpPr/>
          <p:nvPr/>
        </p:nvSpPr>
        <p:spPr>
          <a:xfrm>
            <a:off x="6741042" y="2094614"/>
            <a:ext cx="3732027" cy="7123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Get Data of Falcon9 wiki page using GET Method</a:t>
            </a:r>
          </a:p>
        </p:txBody>
      </p:sp>
      <p:sp>
        <p:nvSpPr>
          <p:cNvPr id="7" name="Rectangle 6">
            <a:extLst>
              <a:ext uri="{FF2B5EF4-FFF2-40B4-BE49-F238E27FC236}">
                <a16:creationId xmlns:a16="http://schemas.microsoft.com/office/drawing/2014/main" id="{0A634ABD-B4A1-E61F-3337-8A87063E4DED}"/>
              </a:ext>
            </a:extLst>
          </p:cNvPr>
          <p:cNvSpPr/>
          <p:nvPr/>
        </p:nvSpPr>
        <p:spPr>
          <a:xfrm>
            <a:off x="6741042" y="3131033"/>
            <a:ext cx="3732026" cy="7123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Extract Column names of the HTML table containing Falcon9 Data</a:t>
            </a:r>
          </a:p>
        </p:txBody>
      </p:sp>
      <p:sp>
        <p:nvSpPr>
          <p:cNvPr id="8" name="Rectangle 7">
            <a:extLst>
              <a:ext uri="{FF2B5EF4-FFF2-40B4-BE49-F238E27FC236}">
                <a16:creationId xmlns:a16="http://schemas.microsoft.com/office/drawing/2014/main" id="{8BBE4D6D-26C6-5F8A-C4C0-975FBFD59D20}"/>
              </a:ext>
            </a:extLst>
          </p:cNvPr>
          <p:cNvSpPr/>
          <p:nvPr/>
        </p:nvSpPr>
        <p:spPr>
          <a:xfrm>
            <a:off x="6741041" y="4167452"/>
            <a:ext cx="3732027" cy="7123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Create dataset by parsing through table</a:t>
            </a:r>
          </a:p>
        </p:txBody>
      </p:sp>
      <p:sp>
        <p:nvSpPr>
          <p:cNvPr id="9" name="Rectangle 8">
            <a:extLst>
              <a:ext uri="{FF2B5EF4-FFF2-40B4-BE49-F238E27FC236}">
                <a16:creationId xmlns:a16="http://schemas.microsoft.com/office/drawing/2014/main" id="{B52AB14C-5078-98D7-71EC-6687CE6080ED}"/>
              </a:ext>
            </a:extLst>
          </p:cNvPr>
          <p:cNvSpPr/>
          <p:nvPr/>
        </p:nvSpPr>
        <p:spPr>
          <a:xfrm>
            <a:off x="6741041" y="5203871"/>
            <a:ext cx="3732028" cy="7092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Adding data frame columns to the dataset created through API</a:t>
            </a:r>
          </a:p>
        </p:txBody>
      </p:sp>
      <p:cxnSp>
        <p:nvCxnSpPr>
          <p:cNvPr id="12" name="Straight Arrow Connector 11">
            <a:extLst>
              <a:ext uri="{FF2B5EF4-FFF2-40B4-BE49-F238E27FC236}">
                <a16:creationId xmlns:a16="http://schemas.microsoft.com/office/drawing/2014/main" id="{49685347-267F-543C-40B6-E37612D91654}"/>
              </a:ext>
            </a:extLst>
          </p:cNvPr>
          <p:cNvCxnSpPr>
            <a:stCxn id="5" idx="2"/>
            <a:endCxn id="7" idx="0"/>
          </p:cNvCxnSpPr>
          <p:nvPr/>
        </p:nvCxnSpPr>
        <p:spPr>
          <a:xfrm flipH="1">
            <a:off x="8607055" y="2806995"/>
            <a:ext cx="1" cy="324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75F5E2C-8B9F-E404-685E-5703899E5DF1}"/>
              </a:ext>
            </a:extLst>
          </p:cNvPr>
          <p:cNvCxnSpPr>
            <a:stCxn id="7" idx="2"/>
            <a:endCxn id="8" idx="0"/>
          </p:cNvCxnSpPr>
          <p:nvPr/>
        </p:nvCxnSpPr>
        <p:spPr>
          <a:xfrm>
            <a:off x="8607055" y="3843414"/>
            <a:ext cx="0" cy="324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FAA73E0-658F-F639-5812-CF044DC57440}"/>
              </a:ext>
            </a:extLst>
          </p:cNvPr>
          <p:cNvCxnSpPr>
            <a:stCxn id="8" idx="2"/>
            <a:endCxn id="9" idx="0"/>
          </p:cNvCxnSpPr>
          <p:nvPr/>
        </p:nvCxnSpPr>
        <p:spPr>
          <a:xfrm>
            <a:off x="8607055" y="4879833"/>
            <a:ext cx="0" cy="324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737</TotalTime>
  <Words>2863</Words>
  <Application>Microsoft Office PowerPoint</Application>
  <PresentationFormat>Widescreen</PresentationFormat>
  <Paragraphs>320</Paragraphs>
  <Slides>52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Chaitanya Malagikar</cp:lastModifiedBy>
  <cp:revision>229</cp:revision>
  <dcterms:created xsi:type="dcterms:W3CDTF">2021-04-29T18:58:34Z</dcterms:created>
  <dcterms:modified xsi:type="dcterms:W3CDTF">2025-04-09T12:30:54Z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